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3"/>
  </p:handoutMasterIdLst>
  <p:sldIdLst>
    <p:sldId id="260" r:id="rId2"/>
    <p:sldId id="261" r:id="rId3"/>
    <p:sldId id="259" r:id="rId4"/>
    <p:sldId id="264" r:id="rId5"/>
    <p:sldId id="266" r:id="rId6"/>
    <p:sldId id="268" r:id="rId7"/>
    <p:sldId id="272" r:id="rId8"/>
    <p:sldId id="291" r:id="rId9"/>
    <p:sldId id="262" r:id="rId10"/>
    <p:sldId id="263" r:id="rId11"/>
    <p:sldId id="265" r:id="rId12"/>
    <p:sldId id="269" r:id="rId13"/>
    <p:sldId id="274" r:id="rId14"/>
    <p:sldId id="273" r:id="rId15"/>
    <p:sldId id="275" r:id="rId16"/>
    <p:sldId id="279" r:id="rId17"/>
    <p:sldId id="276" r:id="rId18"/>
    <p:sldId id="277" r:id="rId19"/>
    <p:sldId id="278" r:id="rId20"/>
    <p:sldId id="290" r:id="rId21"/>
    <p:sldId id="280" r:id="rId22"/>
    <p:sldId id="281" r:id="rId23"/>
    <p:sldId id="282" r:id="rId24"/>
    <p:sldId id="283" r:id="rId25"/>
    <p:sldId id="284" r:id="rId26"/>
    <p:sldId id="285" r:id="rId27"/>
    <p:sldId id="286" r:id="rId28"/>
    <p:sldId id="287" r:id="rId29"/>
    <p:sldId id="288" r:id="rId30"/>
    <p:sldId id="289" r:id="rId31"/>
    <p:sldId id="271"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Ênfas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305" autoAdjust="0"/>
  </p:normalViewPr>
  <p:slideViewPr>
    <p:cSldViewPr>
      <p:cViewPr varScale="1">
        <p:scale>
          <a:sx n="74" d="100"/>
          <a:sy n="74" d="100"/>
        </p:scale>
        <p:origin x="-1266" y="-90"/>
      </p:cViewPr>
      <p:guideLst>
        <p:guide orient="horz" pos="2160"/>
        <p:guide pos="2880"/>
      </p:guideLst>
    </p:cSldViewPr>
  </p:slideViewPr>
  <p:outlineViewPr>
    <p:cViewPr>
      <p:scale>
        <a:sx n="33" d="100"/>
        <a:sy n="33" d="100"/>
      </p:scale>
      <p:origin x="0" y="-222"/>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706" y="-96"/>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pPr/>
              <a:t>09/05/2019</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pPr/>
              <a:t>‹nº›</a:t>
            </a:fld>
            <a:endParaRPr lang="pt-BR"/>
          </a:p>
        </p:txBody>
      </p:sp>
    </p:spTree>
    <p:extLst>
      <p:ext uri="{BB962C8B-B14F-4D97-AF65-F5344CB8AC3E}">
        <p14:creationId xmlns=""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8"/>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1"/>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1"/>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3"/>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1"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3"/>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1"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pPr/>
              <a:t>09/05/2019</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pPr/>
              <a:t>‹nº›</a:t>
            </a:fld>
            <a:endParaRPr lang="pt-BR"/>
          </a:p>
        </p:txBody>
      </p:sp>
    </p:spTree>
    <p:extLst>
      <p:ext uri="{BB962C8B-B14F-4D97-AF65-F5344CB8AC3E}">
        <p14:creationId xmlns=""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3"/>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3"/>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pPr/>
              <a:t>09/05/2019</a:t>
            </a:fld>
            <a:endParaRPr lang="pt-BR"/>
          </a:p>
        </p:txBody>
      </p:sp>
      <p:sp>
        <p:nvSpPr>
          <p:cNvPr id="5" name="Espaço Reservado para Rodapé 4"/>
          <p:cNvSpPr>
            <a:spLocks noGrp="1"/>
          </p:cNvSpPr>
          <p:nvPr>
            <p:ph type="ftr" sz="quarter" idx="3"/>
          </p:nvPr>
        </p:nvSpPr>
        <p:spPr>
          <a:xfrm>
            <a:off x="3124201" y="6356353"/>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3"/>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pPr/>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4" cstate="print">
            <a:extLst>
              <a:ext uri="{28A0092B-C50C-407E-A947-70E740481C1C}">
                <a14:useLocalDpi xmlns="" xmlns:a14="http://schemas.microsoft.com/office/drawing/2010/main" val="0"/>
              </a:ext>
            </a:extLst>
          </a:blip>
          <a:srcRect/>
          <a:stretch>
            <a:fillRect/>
          </a:stretch>
        </p:blipFill>
        <p:spPr bwMode="auto">
          <a:xfrm>
            <a:off x="-36512" y="5517234"/>
            <a:ext cx="9180512" cy="140016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5" cstate="print">
            <a:extLst>
              <a:ext uri="{28A0092B-C50C-407E-A947-70E740481C1C}">
                <a14:useLocalDpi xmlns=""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mailto:wesley@samaetga.com.br"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ítulo 1">
            <a:extLst>
              <a:ext uri="{FF2B5EF4-FFF2-40B4-BE49-F238E27FC236}">
                <a16:creationId xmlns="" xmlns:a16="http://schemas.microsoft.com/office/drawing/2014/main" id="{CC7935A8-DED4-4C80-BD26-300AB7002C31}"/>
              </a:ext>
            </a:extLst>
          </p:cNvPr>
          <p:cNvSpPr txBox="1">
            <a:spLocks/>
          </p:cNvSpPr>
          <p:nvPr/>
        </p:nvSpPr>
        <p:spPr>
          <a:xfrm>
            <a:off x="0" y="2492896"/>
            <a:ext cx="8658708" cy="1656184"/>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6000" b="1" dirty="0" smtClean="0">
                <a:latin typeface="Arial" panose="020B0604020202020204" pitchFamily="34" charset="0"/>
                <a:cs typeface="Arial" panose="020B0604020202020204" pitchFamily="34" charset="0"/>
              </a:rPr>
              <a:t>Coleta Seletiva</a:t>
            </a:r>
          </a:p>
          <a:p>
            <a:r>
              <a:rPr lang="pt-BR" sz="6000" b="1" dirty="0" smtClean="0">
                <a:latin typeface="Arial" panose="020B0604020202020204" pitchFamily="34" charset="0"/>
                <a:cs typeface="Arial" panose="020B0604020202020204" pitchFamily="34" charset="0"/>
              </a:rPr>
              <a:t>e Logística Reversa</a:t>
            </a:r>
            <a:endParaRPr lang="pt-BR" sz="6000" dirty="0" smtClean="0">
              <a:latin typeface="Arial" panose="020B0604020202020204" pitchFamily="34" charset="0"/>
              <a:cs typeface="Arial" panose="020B0604020202020204" pitchFamily="34" charset="0"/>
            </a:endParaRPr>
          </a:p>
        </p:txBody>
      </p:sp>
      <p:pic>
        <p:nvPicPr>
          <p:cNvPr id="3" name="Imagem 2">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4" name="Imagem 3"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extLst>
      <p:ext uri="{BB962C8B-B14F-4D97-AF65-F5344CB8AC3E}">
        <p14:creationId xmlns="" xmlns:p14="http://schemas.microsoft.com/office/powerpoint/2010/main" val="3243169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 xmlns:a16="http://schemas.microsoft.com/office/drawing/2014/main" id="{16E98D99-AA5C-4195-B5DB-992894F78501}"/>
              </a:ext>
            </a:extLst>
          </p:cNvPr>
          <p:cNvSpPr txBox="1"/>
          <p:nvPr/>
        </p:nvSpPr>
        <p:spPr>
          <a:xfrm>
            <a:off x="251520" y="764704"/>
            <a:ext cx="8640960" cy="2123658"/>
          </a:xfrm>
          <a:prstGeom prst="rect">
            <a:avLst/>
          </a:prstGeom>
          <a:noFill/>
        </p:spPr>
        <p:txBody>
          <a:bodyPr wrap="square" rtlCol="0">
            <a:spAutoFit/>
          </a:bodyPr>
          <a:lstStyle/>
          <a:p>
            <a:pPr algn="ctr"/>
            <a:r>
              <a:rPr lang="pt-BR" sz="6600" b="1" dirty="0" smtClean="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COOPERTAN</a:t>
            </a:r>
          </a:p>
          <a:p>
            <a:pPr algn="ctr"/>
            <a:endParaRPr lang="pt-BR" sz="6600" b="1"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8" name="Picture 2" descr="C:\Users\HP\Desktop\FORUM SANEAMENTO\LOGO COOPERTAN.png"/>
          <p:cNvPicPr>
            <a:picLocks noChangeAspect="1" noChangeArrowheads="1"/>
          </p:cNvPicPr>
          <p:nvPr/>
        </p:nvPicPr>
        <p:blipFill>
          <a:blip r:embed="rId2" cstate="print"/>
          <a:srcRect/>
          <a:stretch>
            <a:fillRect/>
          </a:stretch>
        </p:blipFill>
        <p:spPr bwMode="auto">
          <a:xfrm>
            <a:off x="3203848" y="1856764"/>
            <a:ext cx="2988987" cy="3516453"/>
          </a:xfrm>
          <a:prstGeom prst="rect">
            <a:avLst/>
          </a:prstGeom>
          <a:noFill/>
        </p:spPr>
      </p:pic>
    </p:spTree>
    <p:extLst>
      <p:ext uri="{BB962C8B-B14F-4D97-AF65-F5344CB8AC3E}">
        <p14:creationId xmlns="" xmlns:p14="http://schemas.microsoft.com/office/powerpoint/2010/main" val="1702589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 xmlns:a16="http://schemas.microsoft.com/office/drawing/2014/main" id="{1E9AC3D3-7D5D-4ABE-A812-832A185E616A}"/>
              </a:ext>
            </a:extLst>
          </p:cNvPr>
          <p:cNvSpPr txBox="1"/>
          <p:nvPr/>
        </p:nvSpPr>
        <p:spPr>
          <a:xfrm>
            <a:off x="251520" y="1362248"/>
            <a:ext cx="8640960" cy="4154984"/>
          </a:xfrm>
          <a:prstGeom prst="rect">
            <a:avLst/>
          </a:prstGeom>
          <a:noFill/>
        </p:spPr>
        <p:txBody>
          <a:bodyPr wrap="square" rtlCol="0">
            <a:spAutoFit/>
          </a:bodyPr>
          <a:lstStyle/>
          <a:p>
            <a:pPr algn="ctr"/>
            <a:r>
              <a:rPr lang="pt-BR" sz="2400" b="1" dirty="0" smtClean="0">
                <a:latin typeface="Arial" panose="020B0604020202020204" pitchFamily="34" charset="0"/>
                <a:cs typeface="Arial" panose="020B0604020202020204" pitchFamily="34" charset="0"/>
              </a:rPr>
              <a:t>COOPERTAN foi fundada em 12 de julho de 2007, nasceu junto com o projeto “TANGARÁ RECICLA”, formada por catadores que trabalhavam no passado em lixões.</a:t>
            </a:r>
          </a:p>
          <a:p>
            <a:pPr algn="ctr"/>
            <a:endParaRPr lang="pt-BR" sz="2400" b="1" dirty="0" smtClean="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Atualmente a COOPERTAN possui 43 Cooperados com uma remuneração média em torno de R$ 1.450,00</a:t>
            </a:r>
          </a:p>
          <a:p>
            <a:pPr algn="ctr"/>
            <a:endParaRPr lang="pt-BR" sz="2400" b="1" dirty="0" smtClean="0">
              <a:latin typeface="Arial" panose="020B0604020202020204" pitchFamily="34" charset="0"/>
              <a:cs typeface="Arial" panose="020B0604020202020204" pitchFamily="34" charset="0"/>
            </a:endParaRPr>
          </a:p>
          <a:p>
            <a:pPr algn="ctr"/>
            <a:r>
              <a:rPr lang="pt-BR" sz="2400" b="1" dirty="0" smtClean="0">
                <a:latin typeface="Arial" panose="020B0604020202020204" pitchFamily="34" charset="0"/>
                <a:cs typeface="Arial" panose="020B0604020202020204" pitchFamily="34" charset="0"/>
              </a:rPr>
              <a:t>Comercializa atualmente cerca de 80 toneladas de material reciclável por mês. </a:t>
            </a:r>
          </a:p>
          <a:p>
            <a:pPr algn="ctr"/>
            <a:r>
              <a:rPr lang="pt-BR" sz="2400" b="1" dirty="0" smtClean="0">
                <a:latin typeface="Arial" panose="020B0604020202020204" pitchFamily="34" charset="0"/>
                <a:cs typeface="Arial" panose="020B0604020202020204" pitchFamily="34" charset="0"/>
              </a:rPr>
              <a:t> </a:t>
            </a:r>
            <a:endParaRPr lang="pt-BR" sz="2400" dirty="0" smtClean="0"/>
          </a:p>
          <a:p>
            <a:pPr algn="ctr"/>
            <a:r>
              <a:rPr lang="pt-BR" sz="2400" b="1" dirty="0" smtClean="0">
                <a:latin typeface="Arial" panose="020B0604020202020204" pitchFamily="34" charset="0"/>
                <a:cs typeface="Arial" panose="020B0604020202020204" pitchFamily="34" charset="0"/>
              </a:rPr>
              <a:t> </a:t>
            </a:r>
            <a:endParaRPr lang="pt-BR" sz="24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7899109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aixaDeTexto 2">
            <a:extLst>
              <a:ext uri="{FF2B5EF4-FFF2-40B4-BE49-F238E27FC236}">
                <a16:creationId xmlns="" xmlns:a16="http://schemas.microsoft.com/office/drawing/2014/main" id="{CCD56D71-CC83-40F2-9FD2-9018A255EF60}"/>
              </a:ext>
            </a:extLst>
          </p:cNvPr>
          <p:cNvSpPr txBox="1"/>
          <p:nvPr/>
        </p:nvSpPr>
        <p:spPr>
          <a:xfrm>
            <a:off x="251521" y="332657"/>
            <a:ext cx="8640960" cy="5324535"/>
          </a:xfrm>
          <a:prstGeom prst="rect">
            <a:avLst/>
          </a:prstGeom>
          <a:noFill/>
        </p:spPr>
        <p:txBody>
          <a:bodyPr wrap="square" rtlCol="0">
            <a:spAutoFit/>
          </a:bodyPr>
          <a:lstStyle/>
          <a:p>
            <a:pPr algn="just"/>
            <a:r>
              <a:rPr lang="pt-BR" sz="2800" dirty="0" smtClean="0"/>
              <a:t>A </a:t>
            </a:r>
            <a:r>
              <a:rPr lang="pt-BR" sz="2800" b="1" dirty="0" smtClean="0"/>
              <a:t>COOPERTAN</a:t>
            </a:r>
            <a:r>
              <a:rPr lang="pt-BR" sz="2800" dirty="0" smtClean="0"/>
              <a:t> também tem o apoio através do processo de incubação da Universidade do Estado de Mato </a:t>
            </a:r>
            <a:r>
              <a:rPr lang="pt-BR" sz="2800" dirty="0" err="1" smtClean="0"/>
              <a:t>Grosso-</a:t>
            </a:r>
            <a:r>
              <a:rPr lang="pt-BR" sz="2800" b="1" dirty="0" err="1" smtClean="0"/>
              <a:t>UNEMAT</a:t>
            </a:r>
            <a:r>
              <a:rPr lang="pt-BR" sz="2800" dirty="0" smtClean="0"/>
              <a:t>, através do Núcleo de Pesquisa, Extensão e Estudos da Complexidade no Mundo do </a:t>
            </a:r>
            <a:r>
              <a:rPr lang="pt-BR" sz="2800" dirty="0" err="1" smtClean="0"/>
              <a:t>Trabalho-</a:t>
            </a:r>
            <a:r>
              <a:rPr lang="pt-BR" sz="2800" b="1" dirty="0" err="1" smtClean="0"/>
              <a:t>NECOMT</a:t>
            </a:r>
            <a:r>
              <a:rPr lang="pt-BR" sz="2800" dirty="0" smtClean="0"/>
              <a:t> pela Incubadora de Organizações Coletivas Solidárias e Sustentáveis </a:t>
            </a:r>
            <a:r>
              <a:rPr lang="pt-BR" sz="2800" b="1" dirty="0" smtClean="0"/>
              <a:t>(IOCASS)</a:t>
            </a:r>
            <a:r>
              <a:rPr lang="pt-BR" sz="2800" dirty="0" smtClean="0"/>
              <a:t> que conta com o apoio da Arca </a:t>
            </a:r>
            <a:r>
              <a:rPr lang="pt-BR" sz="2800" dirty="0" err="1" smtClean="0"/>
              <a:t>Multincubadora</a:t>
            </a:r>
            <a:r>
              <a:rPr lang="pt-BR" sz="2800" dirty="0" smtClean="0"/>
              <a:t>, que atua dentro do Escritório de Inovação Tecnológica (EIT) da Universidade Federal de Mato Grosso (UFMT). </a:t>
            </a:r>
            <a:r>
              <a:rPr lang="pt-BR" sz="2800" b="1" dirty="0" smtClean="0"/>
              <a:t>Além de contar com o apoio da PMTS-MT via Núcleo de Políticas para Economia </a:t>
            </a:r>
            <a:r>
              <a:rPr lang="pt-BR" sz="2800" b="1" dirty="0" smtClean="0"/>
              <a:t>Solidária</a:t>
            </a:r>
            <a:r>
              <a:rPr lang="pt-BR" sz="2800" dirty="0" smtClean="0"/>
              <a:t> </a:t>
            </a:r>
            <a:r>
              <a:rPr lang="pt-BR" sz="2800" b="1" dirty="0" smtClean="0"/>
              <a:t>(</a:t>
            </a:r>
            <a:r>
              <a:rPr lang="pt-BR" sz="2800" b="1" u="sng" dirty="0" smtClean="0"/>
              <a:t>NUPES</a:t>
            </a:r>
            <a:r>
              <a:rPr lang="pt-BR" sz="2800" b="1" dirty="0" smtClean="0"/>
              <a:t>).</a:t>
            </a:r>
            <a:endParaRPr lang="pt-BR" sz="2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39422692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8229600" cy="1143000"/>
          </a:xfrm>
        </p:spPr>
        <p:txBody>
          <a:bodyPr>
            <a:noAutofit/>
          </a:bodyPr>
          <a:lstStyle/>
          <a:p>
            <a:r>
              <a:rPr lang="pt-BR" b="1" dirty="0" smtClean="0"/>
              <a:t>COOPERTAN</a:t>
            </a:r>
            <a:br>
              <a:rPr lang="pt-BR" b="1" dirty="0" smtClean="0"/>
            </a:br>
            <a:r>
              <a:rPr lang="pt-BR" b="1" dirty="0" smtClean="0"/>
              <a:t>ONTEM</a:t>
            </a:r>
            <a:endParaRPr lang="pt-BR" b="1" dirty="0"/>
          </a:p>
        </p:txBody>
      </p:sp>
      <p:pic>
        <p:nvPicPr>
          <p:cNvPr id="5" name="Espaço Reservado para Conteúdo 4" descr="C:\Users\MICROSOFT\Desktop\IOCASS\PLANO DE VIABILIDADE ECONOMICA\Foto_incendio.JPG"/>
          <p:cNvPicPr>
            <a:picLocks noGrp="1"/>
          </p:cNvPicPr>
          <p:nvPr>
            <p:ph sz="half" idx="1"/>
          </p:nvPr>
        </p:nvPicPr>
        <p:blipFill>
          <a:blip r:embed="rId2" cstate="print"/>
          <a:srcRect/>
          <a:stretch>
            <a:fillRect/>
          </a:stretch>
        </p:blipFill>
        <p:spPr bwMode="auto">
          <a:xfrm>
            <a:off x="395537" y="1861805"/>
            <a:ext cx="4184295" cy="2791331"/>
          </a:xfrm>
          <a:prstGeom prst="rect">
            <a:avLst/>
          </a:prstGeom>
          <a:noFill/>
          <a:ln w="9525">
            <a:noFill/>
            <a:miter lim="800000"/>
            <a:headEnd/>
            <a:tailEnd/>
          </a:ln>
        </p:spPr>
      </p:pic>
      <p:pic>
        <p:nvPicPr>
          <p:cNvPr id="6" name="Espaço Reservado para Conteúdo 5"/>
          <p:cNvPicPr>
            <a:picLocks noGrp="1"/>
          </p:cNvPicPr>
          <p:nvPr>
            <p:ph sz="half" idx="2"/>
          </p:nvPr>
        </p:nvPicPr>
        <p:blipFill>
          <a:blip r:embed="rId3" cstate="print"/>
          <a:srcRect/>
          <a:stretch>
            <a:fillRect/>
          </a:stretch>
        </p:blipFill>
        <p:spPr bwMode="auto">
          <a:xfrm>
            <a:off x="4781872" y="2708920"/>
            <a:ext cx="4038600" cy="3035300"/>
          </a:xfrm>
          <a:prstGeom prst="rect">
            <a:avLst/>
          </a:prstGeom>
          <a:noFill/>
          <a:ln w="9525">
            <a:noFill/>
            <a:miter lim="800000"/>
            <a:headEnd/>
            <a:tailEnd/>
          </a:ln>
        </p:spPr>
      </p:pic>
      <p:pic>
        <p:nvPicPr>
          <p:cNvPr id="7" name="Imagem 6">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489601"/>
            <a:ext cx="1471691" cy="1274290"/>
          </a:xfrm>
          <a:prstGeom prst="rect">
            <a:avLst/>
          </a:prstGeom>
        </p:spPr>
      </p:pic>
      <p:pic>
        <p:nvPicPr>
          <p:cNvPr id="8" name="Imagem 7"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52320" y="345586"/>
            <a:ext cx="1076120" cy="1499238"/>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7067128" cy="1143000"/>
          </a:xfrm>
        </p:spPr>
        <p:txBody>
          <a:bodyPr>
            <a:noAutofit/>
          </a:bodyPr>
          <a:lstStyle/>
          <a:p>
            <a:r>
              <a:rPr lang="pt-BR" b="1" dirty="0" smtClean="0"/>
              <a:t/>
            </a:r>
            <a:br>
              <a:rPr lang="pt-BR" b="1" dirty="0" smtClean="0"/>
            </a:br>
            <a:r>
              <a:rPr lang="pt-BR" b="1" dirty="0" smtClean="0"/>
              <a:t>COOPERTAN</a:t>
            </a:r>
            <a:br>
              <a:rPr lang="pt-BR" b="1" dirty="0" smtClean="0"/>
            </a:br>
            <a:r>
              <a:rPr lang="pt-BR" b="1" dirty="0" smtClean="0"/>
              <a:t>HOJE</a:t>
            </a:r>
            <a:br>
              <a:rPr lang="pt-BR" b="1" dirty="0" smtClean="0"/>
            </a:br>
            <a:endParaRPr lang="pt-BR" b="1" dirty="0"/>
          </a:p>
        </p:txBody>
      </p:sp>
      <p:pic>
        <p:nvPicPr>
          <p:cNvPr id="5" name="Espaço Reservado para Conteúdo 4" descr="A imagem pode conter: uma ou mais pessoas, pessoas sentadas e tabela"/>
          <p:cNvPicPr>
            <a:picLocks noGrp="1" noChangeAspect="1"/>
          </p:cNvPicPr>
          <p:nvPr>
            <p:ph sz="half"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5873824" y="1017240"/>
            <a:ext cx="2514600" cy="4572000"/>
          </a:xfrm>
          <a:prstGeom prst="rect">
            <a:avLst/>
          </a:prstGeom>
          <a:noFill/>
          <a:ln>
            <a:noFill/>
          </a:ln>
        </p:spPr>
      </p:pic>
      <p:pic>
        <p:nvPicPr>
          <p:cNvPr id="9" name="Picture 2" descr="C:\Users\HP\Desktop\FORUM SANEAMENTO\36982993_1137851676354333_8961548863395594240_n.jpg"/>
          <p:cNvPicPr>
            <a:picLocks noChangeAspect="1" noChangeArrowheads="1"/>
          </p:cNvPicPr>
          <p:nvPr/>
        </p:nvPicPr>
        <p:blipFill>
          <a:blip r:embed="rId3" cstate="print"/>
          <a:srcRect/>
          <a:stretch>
            <a:fillRect/>
          </a:stretch>
        </p:blipFill>
        <p:spPr>
          <a:xfrm>
            <a:off x="478904" y="1772816"/>
            <a:ext cx="5029200" cy="3771900"/>
          </a:xfrm>
          <a:prstGeom prst="rect">
            <a:avLst/>
          </a:prstGeom>
          <a:noFill/>
        </p:spPr>
      </p:pic>
      <p:pic>
        <p:nvPicPr>
          <p:cNvPr id="6" name="Imagem 5">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332655"/>
            <a:ext cx="1471691" cy="12742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8229600" cy="1143000"/>
          </a:xfrm>
        </p:spPr>
        <p:txBody>
          <a:bodyPr>
            <a:noAutofit/>
          </a:bodyPr>
          <a:lstStyle/>
          <a:p>
            <a:r>
              <a:rPr lang="pt-BR" b="1" dirty="0" smtClean="0"/>
              <a:t>COOPERTAN</a:t>
            </a:r>
            <a:br>
              <a:rPr lang="pt-BR" b="1" dirty="0" smtClean="0"/>
            </a:br>
            <a:r>
              <a:rPr lang="pt-BR" b="1" dirty="0" smtClean="0"/>
              <a:t>AMANHÃ</a:t>
            </a:r>
            <a:endParaRPr lang="pt-BR" b="1" dirty="0"/>
          </a:p>
        </p:txBody>
      </p:sp>
      <p:pic>
        <p:nvPicPr>
          <p:cNvPr id="3074" name="Picture 2" descr="C:\Users\HP\Desktop\FORUM SANEAMENTO\Coopertan1.jpeg"/>
          <p:cNvPicPr>
            <a:picLocks noGrp="1" noChangeAspect="1" noChangeArrowheads="1"/>
          </p:cNvPicPr>
          <p:nvPr>
            <p:ph sz="half" idx="1"/>
          </p:nvPr>
        </p:nvPicPr>
        <p:blipFill>
          <a:blip r:embed="rId2" cstate="print"/>
          <a:srcRect/>
          <a:stretch>
            <a:fillRect/>
          </a:stretch>
        </p:blipFill>
        <p:spPr bwMode="auto">
          <a:xfrm>
            <a:off x="323528" y="1628799"/>
            <a:ext cx="4632960" cy="2606040"/>
          </a:xfrm>
          <a:prstGeom prst="rect">
            <a:avLst/>
          </a:prstGeom>
          <a:noFill/>
        </p:spPr>
      </p:pic>
      <p:pic>
        <p:nvPicPr>
          <p:cNvPr id="3075" name="Picture 3" descr="C:\Users\HP\Desktop\FORUM SANEAMENTO\Coopertan2.jpeg"/>
          <p:cNvPicPr>
            <a:picLocks noGrp="1" noChangeAspect="1" noChangeArrowheads="1"/>
          </p:cNvPicPr>
          <p:nvPr>
            <p:ph sz="half" idx="2"/>
          </p:nvPr>
        </p:nvPicPr>
        <p:blipFill>
          <a:blip r:embed="rId3" cstate="print"/>
          <a:srcRect/>
          <a:stretch>
            <a:fillRect/>
          </a:stretch>
        </p:blipFill>
        <p:spPr bwMode="auto">
          <a:xfrm>
            <a:off x="4067944" y="3140968"/>
            <a:ext cx="4754880" cy="2674620"/>
          </a:xfrm>
          <a:prstGeom prst="rect">
            <a:avLst/>
          </a:prstGeom>
          <a:noFill/>
        </p:spPr>
      </p:pic>
      <p:sp>
        <p:nvSpPr>
          <p:cNvPr id="5" name="Título 1"/>
          <p:cNvSpPr txBox="1">
            <a:spLocks/>
          </p:cNvSpPr>
          <p:nvPr/>
        </p:nvSpPr>
        <p:spPr>
          <a:xfrm>
            <a:off x="251520" y="4446240"/>
            <a:ext cx="3672408" cy="1143000"/>
          </a:xfrm>
          <a:prstGeom prst="rect">
            <a:avLst/>
          </a:prstGeom>
        </p:spPr>
        <p:txBody>
          <a:bodyPr vert="horz" lIns="91440" tIns="45720" rIns="91440" bIns="45720" rtlCol="0" anchor="ctr">
            <a:normAutofit fontScale="6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i="0" u="none" strike="noStrike" kern="1200" cap="none" spc="0" normalizeH="0" baseline="0" noProof="0" dirty="0" smtClean="0">
                <a:ln>
                  <a:noFill/>
                </a:ln>
                <a:solidFill>
                  <a:schemeClr val="tx1"/>
                </a:solidFill>
                <a:uLnTx/>
                <a:uFillTx/>
                <a:latin typeface="+mj-lt"/>
                <a:ea typeface="+mj-ea"/>
                <a:cs typeface="+mj-cs"/>
              </a:rPr>
              <a:t>Barracão</a:t>
            </a:r>
            <a:r>
              <a:rPr kumimoji="0" lang="pt-BR" sz="2800" i="0" u="none" strike="noStrike" kern="1200" cap="none" spc="0" normalizeH="0" noProof="0" dirty="0" smtClean="0">
                <a:ln>
                  <a:noFill/>
                </a:ln>
                <a:solidFill>
                  <a:schemeClr val="tx1"/>
                </a:solidFill>
                <a:uLnTx/>
                <a:uFillTx/>
                <a:latin typeface="+mj-lt"/>
                <a:ea typeface="+mj-ea"/>
                <a:cs typeface="+mj-cs"/>
              </a:rPr>
              <a:t> construído com recursos de uma multa aplicada pela Justiça do Trabalho a uma usina.</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2800" i="0" u="none" strike="noStrike" kern="1200" cap="none" spc="0" normalizeH="0" noProof="0" dirty="0" smtClean="0">
                <a:ln>
                  <a:noFill/>
                </a:ln>
                <a:solidFill>
                  <a:schemeClr val="tx1"/>
                </a:solidFill>
                <a:uLnTx/>
                <a:uFillTx/>
                <a:latin typeface="+mj-lt"/>
                <a:ea typeface="+mj-ea"/>
                <a:cs typeface="+mj-cs"/>
              </a:rPr>
              <a:t> R$ 199.016,40</a:t>
            </a:r>
            <a:endParaRPr kumimoji="0" lang="pt-BR" sz="2800" i="0" u="none" strike="noStrike" kern="1200" cap="none" spc="0" normalizeH="0" baseline="0" noProof="0" dirty="0">
              <a:ln>
                <a:noFill/>
              </a:ln>
              <a:solidFill>
                <a:schemeClr val="tx1"/>
              </a:solidFill>
              <a:uLnTx/>
              <a:uFillTx/>
              <a:latin typeface="+mj-lt"/>
              <a:ea typeface="+mj-ea"/>
              <a:cs typeface="+mj-cs"/>
            </a:endParaRPr>
          </a:p>
        </p:txBody>
      </p:sp>
      <p:pic>
        <p:nvPicPr>
          <p:cNvPr id="6" name="Imagem 5">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71544" y="332655"/>
            <a:ext cx="1471691" cy="1274290"/>
          </a:xfrm>
          <a:prstGeom prst="rect">
            <a:avLst/>
          </a:prstGeom>
        </p:spPr>
      </p:pic>
      <p:pic>
        <p:nvPicPr>
          <p:cNvPr id="7" name="Imagem 6"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56320" y="332656"/>
            <a:ext cx="1076120" cy="1499238"/>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332657"/>
            <a:ext cx="7772400" cy="1470025"/>
          </a:xfrm>
        </p:spPr>
        <p:txBody>
          <a:bodyPr/>
          <a:lstStyle/>
          <a:p>
            <a:r>
              <a:rPr lang="pt-BR" b="1" dirty="0" smtClean="0"/>
              <a:t>FUTURA SEDE DA COOPERTAN</a:t>
            </a:r>
            <a:endParaRPr lang="pt-BR" b="1" dirty="0"/>
          </a:p>
        </p:txBody>
      </p:sp>
      <p:sp>
        <p:nvSpPr>
          <p:cNvPr id="3" name="Subtítulo 2"/>
          <p:cNvSpPr>
            <a:spLocks noGrp="1"/>
          </p:cNvSpPr>
          <p:nvPr>
            <p:ph type="subTitle" idx="1"/>
          </p:nvPr>
        </p:nvSpPr>
        <p:spPr>
          <a:xfrm>
            <a:off x="251520" y="1844824"/>
            <a:ext cx="8640960" cy="3960440"/>
          </a:xfrm>
        </p:spPr>
        <p:txBody>
          <a:bodyPr>
            <a:noAutofit/>
          </a:bodyPr>
          <a:lstStyle/>
          <a:p>
            <a:pPr>
              <a:spcBef>
                <a:spcPts val="0"/>
              </a:spcBef>
            </a:pPr>
            <a:r>
              <a:rPr lang="pt-BR" sz="2800" dirty="0" smtClean="0">
                <a:solidFill>
                  <a:schemeClr val="tx1"/>
                </a:solidFill>
                <a:effectLst>
                  <a:outerShdw blurRad="38100" dist="38100" dir="2700000" algn="tl">
                    <a:srgbClr val="000000">
                      <a:alpha val="43137"/>
                    </a:srgbClr>
                  </a:outerShdw>
                </a:effectLst>
              </a:rPr>
              <a:t>Possui uma área de 20.000 m2 concedida pelo Município de Tangará da Serra MT.</a:t>
            </a:r>
          </a:p>
          <a:p>
            <a:pPr>
              <a:spcBef>
                <a:spcPts val="0"/>
              </a:spcBef>
            </a:pPr>
            <a:endParaRPr lang="pt-BR" sz="1050" dirty="0" smtClean="0">
              <a:solidFill>
                <a:schemeClr val="tx1"/>
              </a:solidFill>
              <a:effectLst>
                <a:outerShdw blurRad="38100" dist="38100" dir="2700000" algn="tl">
                  <a:srgbClr val="000000">
                    <a:alpha val="43137"/>
                  </a:srgbClr>
                </a:outerShdw>
              </a:effectLst>
            </a:endParaRPr>
          </a:p>
          <a:p>
            <a:pPr>
              <a:spcBef>
                <a:spcPts val="0"/>
              </a:spcBef>
            </a:pPr>
            <a:r>
              <a:rPr lang="pt-BR" sz="2800" dirty="0" smtClean="0">
                <a:solidFill>
                  <a:schemeClr val="tx1"/>
                </a:solidFill>
                <a:effectLst>
                  <a:outerShdw blurRad="38100" dist="38100" dir="2700000" algn="tl">
                    <a:srgbClr val="000000">
                      <a:alpha val="43137"/>
                    </a:srgbClr>
                  </a:outerShdw>
                </a:effectLst>
              </a:rPr>
              <a:t>Foi elaborado um projeto modular onde serão construídos outros dois barracões semelhantes ao já existente, além de um prédio administrativo com refeitório.</a:t>
            </a:r>
          </a:p>
          <a:p>
            <a:pPr>
              <a:spcBef>
                <a:spcPts val="0"/>
              </a:spcBef>
            </a:pPr>
            <a:endParaRPr lang="pt-BR" sz="1000" dirty="0" smtClean="0">
              <a:solidFill>
                <a:schemeClr val="tx1"/>
              </a:solidFill>
              <a:effectLst>
                <a:outerShdw blurRad="38100" dist="38100" dir="2700000" algn="tl">
                  <a:srgbClr val="000000">
                    <a:alpha val="43137"/>
                  </a:srgbClr>
                </a:outerShdw>
              </a:effectLst>
            </a:endParaRPr>
          </a:p>
          <a:p>
            <a:pPr>
              <a:spcBef>
                <a:spcPts val="0"/>
              </a:spcBef>
            </a:pPr>
            <a:r>
              <a:rPr lang="pt-BR" sz="2800" dirty="0" smtClean="0">
                <a:solidFill>
                  <a:schemeClr val="tx1"/>
                </a:solidFill>
                <a:effectLst>
                  <a:outerShdw blurRad="38100" dist="38100" dir="2700000" algn="tl">
                    <a:srgbClr val="000000">
                      <a:alpha val="43137"/>
                    </a:srgbClr>
                  </a:outerShdw>
                </a:effectLst>
              </a:rPr>
              <a:t>No Local já foi instalada uma balança rodoviária adquirida com recursos da COOPERTAN.</a:t>
            </a:r>
            <a:endParaRPr lang="pt-BR" sz="2800" dirty="0">
              <a:solidFill>
                <a:schemeClr val="tx1"/>
              </a:solidFill>
              <a:effectLst>
                <a:outerShdw blurRad="38100" dist="38100" dir="2700000" algn="tl">
                  <a:srgbClr val="000000">
                    <a:alpha val="43137"/>
                  </a:srgbClr>
                </a:outerShdw>
              </a:effectLst>
            </a:endParaRPr>
          </a:p>
        </p:txBody>
      </p:sp>
      <p:pic>
        <p:nvPicPr>
          <p:cNvPr id="4" name="Imagem 3">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71544" y="345585"/>
            <a:ext cx="1471691" cy="1274290"/>
          </a:xfrm>
          <a:prstGeom prst="rect">
            <a:avLst/>
          </a:prstGeom>
        </p:spPr>
      </p:pic>
      <p:pic>
        <p:nvPicPr>
          <p:cNvPr id="5" name="Imagem 4"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6320" y="345586"/>
            <a:ext cx="1076120" cy="149923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413792"/>
            <a:ext cx="8229600" cy="1143000"/>
          </a:xfrm>
        </p:spPr>
        <p:txBody>
          <a:bodyPr>
            <a:noAutofit/>
          </a:bodyPr>
          <a:lstStyle/>
          <a:p>
            <a:r>
              <a:rPr lang="pt-BR" sz="3600" b="1" dirty="0" smtClean="0"/>
              <a:t>VEICULOS DE COLETA</a:t>
            </a:r>
            <a:br>
              <a:rPr lang="pt-BR" sz="3600" b="1" dirty="0" smtClean="0"/>
            </a:br>
            <a:r>
              <a:rPr lang="pt-BR" sz="3600" b="1" dirty="0" smtClean="0"/>
              <a:t>COOPERTAN</a:t>
            </a:r>
            <a:endParaRPr lang="pt-BR" sz="3600" b="1" dirty="0"/>
          </a:p>
        </p:txBody>
      </p:sp>
      <p:sp>
        <p:nvSpPr>
          <p:cNvPr id="3" name="Espaço Reservado para Texto 2"/>
          <p:cNvSpPr>
            <a:spLocks noGrp="1"/>
          </p:cNvSpPr>
          <p:nvPr>
            <p:ph type="body" idx="1"/>
          </p:nvPr>
        </p:nvSpPr>
        <p:spPr>
          <a:xfrm>
            <a:off x="457202" y="1709118"/>
            <a:ext cx="4040188" cy="639762"/>
          </a:xfrm>
        </p:spPr>
        <p:txBody>
          <a:bodyPr/>
          <a:lstStyle/>
          <a:p>
            <a:pPr algn="ctr"/>
            <a:r>
              <a:rPr lang="pt-BR" dirty="0" smtClean="0"/>
              <a:t>ANTERIOR</a:t>
            </a:r>
            <a:endParaRPr lang="pt-BR" dirty="0"/>
          </a:p>
        </p:txBody>
      </p:sp>
      <p:sp>
        <p:nvSpPr>
          <p:cNvPr id="5" name="Espaço Reservado para Texto 4"/>
          <p:cNvSpPr>
            <a:spLocks noGrp="1"/>
          </p:cNvSpPr>
          <p:nvPr>
            <p:ph type="body" sz="quarter" idx="3"/>
          </p:nvPr>
        </p:nvSpPr>
        <p:spPr>
          <a:xfrm>
            <a:off x="4645027" y="1349078"/>
            <a:ext cx="4041775" cy="639762"/>
          </a:xfrm>
        </p:spPr>
        <p:txBody>
          <a:bodyPr/>
          <a:lstStyle/>
          <a:p>
            <a:pPr algn="ctr"/>
            <a:r>
              <a:rPr lang="pt-BR" dirty="0" smtClean="0"/>
              <a:t>ATUAL</a:t>
            </a:r>
            <a:endParaRPr lang="pt-BR" dirty="0"/>
          </a:p>
        </p:txBody>
      </p:sp>
      <p:pic>
        <p:nvPicPr>
          <p:cNvPr id="4098" name="Picture 2" descr="C:\Users\HP\Desktop\FORUM SANEAMENTO\WhatsApp Image 2019-05-08 at 14.16.38.jpeg"/>
          <p:cNvPicPr>
            <a:picLocks noGrp="1" noChangeAspect="1" noChangeArrowheads="1"/>
          </p:cNvPicPr>
          <p:nvPr>
            <p:ph sz="half" idx="2"/>
          </p:nvPr>
        </p:nvPicPr>
        <p:blipFill>
          <a:blip r:embed="rId2" cstate="print"/>
          <a:srcRect/>
          <a:stretch>
            <a:fillRect/>
          </a:stretch>
        </p:blipFill>
        <p:spPr bwMode="auto">
          <a:xfrm>
            <a:off x="251521" y="2348881"/>
            <a:ext cx="4245868" cy="2880319"/>
          </a:xfrm>
          <a:prstGeom prst="rect">
            <a:avLst/>
          </a:prstGeom>
          <a:noFill/>
        </p:spPr>
      </p:pic>
      <p:pic>
        <p:nvPicPr>
          <p:cNvPr id="4099" name="Picture 3" descr="C:\Users\HP\Desktop\FORUM SANEAMENTO\WhatsApp Image 2019-05-08 at 13.36.00.jpeg"/>
          <p:cNvPicPr>
            <a:picLocks noGrp="1" noChangeAspect="1" noChangeArrowheads="1"/>
          </p:cNvPicPr>
          <p:nvPr>
            <p:ph sz="quarter" idx="4"/>
          </p:nvPr>
        </p:nvPicPr>
        <p:blipFill>
          <a:blip r:embed="rId3" cstate="print"/>
          <a:srcRect/>
          <a:stretch>
            <a:fillRect/>
          </a:stretch>
        </p:blipFill>
        <p:spPr bwMode="auto">
          <a:xfrm>
            <a:off x="4925697" y="1925984"/>
            <a:ext cx="3966783" cy="3951288"/>
          </a:xfrm>
          <a:prstGeom prst="rect">
            <a:avLst/>
          </a:prstGeom>
          <a:noFill/>
        </p:spPr>
      </p:pic>
      <p:pic>
        <p:nvPicPr>
          <p:cNvPr id="7" name="Imagem 6">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251520" y="332655"/>
            <a:ext cx="1471691" cy="1274290"/>
          </a:xfrm>
          <a:prstGeom prst="rect">
            <a:avLst/>
          </a:prstGeom>
        </p:spPr>
      </p:pic>
      <p:pic>
        <p:nvPicPr>
          <p:cNvPr id="8" name="Imagem 7"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672344" y="345586"/>
            <a:ext cx="1076120" cy="149923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64704"/>
            <a:ext cx="8229600" cy="1143000"/>
          </a:xfrm>
        </p:spPr>
        <p:txBody>
          <a:bodyPr>
            <a:noAutofit/>
          </a:bodyPr>
          <a:lstStyle/>
          <a:p>
            <a:r>
              <a:rPr lang="pt-BR" sz="3200" b="1" dirty="0" smtClean="0"/>
              <a:t>VEICULOS DE COLETA</a:t>
            </a:r>
            <a:br>
              <a:rPr lang="pt-BR" sz="3200" b="1" dirty="0" smtClean="0"/>
            </a:br>
            <a:r>
              <a:rPr lang="pt-BR" sz="3200" b="1" dirty="0" smtClean="0"/>
              <a:t>SAMAE</a:t>
            </a:r>
            <a:endParaRPr lang="pt-BR" sz="3200" dirty="0"/>
          </a:p>
        </p:txBody>
      </p:sp>
      <p:sp>
        <p:nvSpPr>
          <p:cNvPr id="3" name="Espaço Reservado para Texto 2"/>
          <p:cNvSpPr>
            <a:spLocks noGrp="1"/>
          </p:cNvSpPr>
          <p:nvPr>
            <p:ph type="body" idx="1"/>
          </p:nvPr>
        </p:nvSpPr>
        <p:spPr>
          <a:xfrm>
            <a:off x="457202" y="1853134"/>
            <a:ext cx="4040188" cy="639762"/>
          </a:xfrm>
        </p:spPr>
        <p:txBody>
          <a:bodyPr/>
          <a:lstStyle/>
          <a:p>
            <a:pPr algn="ctr"/>
            <a:r>
              <a:rPr lang="pt-BR" dirty="0" smtClean="0"/>
              <a:t>ANTERIOR</a:t>
            </a:r>
            <a:endParaRPr lang="pt-BR" dirty="0"/>
          </a:p>
        </p:txBody>
      </p:sp>
      <p:sp>
        <p:nvSpPr>
          <p:cNvPr id="5" name="Espaço Reservado para Texto 4"/>
          <p:cNvSpPr>
            <a:spLocks noGrp="1"/>
          </p:cNvSpPr>
          <p:nvPr>
            <p:ph type="body" sz="quarter" idx="3"/>
          </p:nvPr>
        </p:nvSpPr>
        <p:spPr>
          <a:xfrm>
            <a:off x="4645027" y="1853134"/>
            <a:ext cx="4041775" cy="639762"/>
          </a:xfrm>
        </p:spPr>
        <p:txBody>
          <a:bodyPr/>
          <a:lstStyle/>
          <a:p>
            <a:pPr algn="ctr"/>
            <a:r>
              <a:rPr lang="pt-BR" dirty="0" smtClean="0"/>
              <a:t>ATUAL</a:t>
            </a:r>
          </a:p>
        </p:txBody>
      </p:sp>
      <p:pic>
        <p:nvPicPr>
          <p:cNvPr id="5122" name="Picture 2" descr="C:\Users\HP\Desktop\FORUM SANEAMENTO\WhatsApp Image 2019-05-08 at 13.42.28.jpeg"/>
          <p:cNvPicPr>
            <a:picLocks noGrp="1" noChangeAspect="1" noChangeArrowheads="1"/>
          </p:cNvPicPr>
          <p:nvPr>
            <p:ph sz="half" idx="2"/>
          </p:nvPr>
        </p:nvPicPr>
        <p:blipFill>
          <a:blip r:embed="rId2" cstate="print"/>
          <a:srcRect/>
          <a:stretch>
            <a:fillRect/>
          </a:stretch>
        </p:blipFill>
        <p:spPr bwMode="auto">
          <a:xfrm>
            <a:off x="251521" y="2487091"/>
            <a:ext cx="4040188" cy="3030141"/>
          </a:xfrm>
          <a:prstGeom prst="rect">
            <a:avLst/>
          </a:prstGeom>
          <a:noFill/>
        </p:spPr>
      </p:pic>
      <p:pic>
        <p:nvPicPr>
          <p:cNvPr id="5123" name="Picture 3" descr="C:\Users\HP\Desktop\FORUM SANEAMENTO\WhatsApp Image 2019-05-08 at 12.22.11.jpeg"/>
          <p:cNvPicPr>
            <a:picLocks noGrp="1" noChangeAspect="1" noChangeArrowheads="1"/>
          </p:cNvPicPr>
          <p:nvPr>
            <p:ph sz="quarter" idx="4"/>
          </p:nvPr>
        </p:nvPicPr>
        <p:blipFill>
          <a:blip r:embed="rId3" cstate="print"/>
          <a:srcRect/>
          <a:stretch>
            <a:fillRect/>
          </a:stretch>
        </p:blipFill>
        <p:spPr bwMode="auto">
          <a:xfrm>
            <a:off x="4355976" y="2487091"/>
            <a:ext cx="4511040" cy="3006185"/>
          </a:xfrm>
          <a:prstGeom prst="rect">
            <a:avLst/>
          </a:prstGeom>
          <a:noFill/>
        </p:spPr>
      </p:pic>
      <p:pic>
        <p:nvPicPr>
          <p:cNvPr id="8" name="Imagem 7">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9" name="Imagem 8"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90823"/>
            <a:ext cx="7772400" cy="1470025"/>
          </a:xfrm>
        </p:spPr>
        <p:txBody>
          <a:bodyPr>
            <a:normAutofit/>
          </a:bodyPr>
          <a:lstStyle/>
          <a:p>
            <a:r>
              <a:rPr lang="pt-BR" sz="3200" b="1" dirty="0" smtClean="0"/>
              <a:t>OUTROS PROJETOS</a:t>
            </a:r>
            <a:br>
              <a:rPr lang="pt-BR" sz="3200" b="1" dirty="0" smtClean="0"/>
            </a:br>
            <a:r>
              <a:rPr lang="pt-BR" sz="3200" b="1" dirty="0" smtClean="0"/>
              <a:t>TANGARÁ RECICLA</a:t>
            </a:r>
            <a:endParaRPr lang="pt-BR" sz="3200" b="1" dirty="0"/>
          </a:p>
        </p:txBody>
      </p:sp>
      <p:sp>
        <p:nvSpPr>
          <p:cNvPr id="3" name="Subtítulo 2"/>
          <p:cNvSpPr>
            <a:spLocks noGrp="1"/>
          </p:cNvSpPr>
          <p:nvPr>
            <p:ph type="subTitle" idx="1"/>
          </p:nvPr>
        </p:nvSpPr>
        <p:spPr>
          <a:xfrm>
            <a:off x="107504" y="2060848"/>
            <a:ext cx="8892480" cy="3672408"/>
          </a:xfrm>
        </p:spPr>
        <p:txBody>
          <a:bodyPr>
            <a:noAutofit/>
          </a:bodyPr>
          <a:lstStyle/>
          <a:p>
            <a:pPr marL="514350" indent="-514350">
              <a:spcBef>
                <a:spcPts val="0"/>
              </a:spcBef>
            </a:pPr>
            <a:r>
              <a:rPr lang="pt-BR" sz="2800" dirty="0" smtClean="0">
                <a:solidFill>
                  <a:schemeClr val="tx1"/>
                </a:solidFill>
              </a:rPr>
              <a:t>Estamos adquirindo por meio recurso federais equipamentos para COOPERTAN como prensas, empilhadeiras, triturador de podas, e outros.</a:t>
            </a:r>
          </a:p>
          <a:p>
            <a:pPr marL="514350" indent="-514350">
              <a:spcBef>
                <a:spcPts val="0"/>
              </a:spcBef>
            </a:pPr>
            <a:endParaRPr lang="pt-BR" sz="1800" dirty="0" smtClean="0">
              <a:solidFill>
                <a:schemeClr val="tx1"/>
              </a:solidFill>
            </a:endParaRPr>
          </a:p>
          <a:p>
            <a:pPr>
              <a:spcBef>
                <a:spcPts val="0"/>
              </a:spcBef>
            </a:pPr>
            <a:r>
              <a:rPr lang="pt-BR" sz="2800" dirty="0" smtClean="0">
                <a:solidFill>
                  <a:schemeClr val="tx1"/>
                </a:solidFill>
              </a:rPr>
              <a:t>Estamos lançando </a:t>
            </a:r>
            <a:r>
              <a:rPr lang="pt-BR" sz="2800" dirty="0" smtClean="0">
                <a:solidFill>
                  <a:schemeClr val="tx1"/>
                </a:solidFill>
              </a:rPr>
              <a:t>no mês de junho a </a:t>
            </a:r>
            <a:r>
              <a:rPr lang="pt-BR" sz="2800" dirty="0" smtClean="0">
                <a:solidFill>
                  <a:schemeClr val="tx1"/>
                </a:solidFill>
              </a:rPr>
              <a:t>coleta de óleos de cozinha, que gerará trabalho e renda para a COOPERTAN, que terá um desdobramento com uma parceria que estamos realizando com a UNEMAT. </a:t>
            </a:r>
          </a:p>
          <a:p>
            <a:pPr>
              <a:spcBef>
                <a:spcPts val="0"/>
              </a:spcBef>
            </a:pPr>
            <a:endParaRPr lang="pt-BR" sz="2800" dirty="0" smtClean="0">
              <a:solidFill>
                <a:schemeClr val="tx1"/>
              </a:solidFill>
            </a:endParaRPr>
          </a:p>
          <a:p>
            <a:pPr>
              <a:spcBef>
                <a:spcPts val="0"/>
              </a:spcBef>
            </a:pPr>
            <a:endParaRPr lang="pt-BR" sz="2800" dirty="0">
              <a:solidFill>
                <a:schemeClr val="tx1"/>
              </a:solidFill>
            </a:endParaRPr>
          </a:p>
        </p:txBody>
      </p:sp>
      <p:pic>
        <p:nvPicPr>
          <p:cNvPr id="5" name="Imagem 4">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6" name="Imagem 5"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323528" y="2232269"/>
            <a:ext cx="8568952" cy="4653115"/>
          </a:xfrm>
        </p:spPr>
        <p:txBody>
          <a:bodyPr>
            <a:noAutofit/>
          </a:bodyPr>
          <a:lstStyle/>
          <a:p>
            <a:pPr marL="0" indent="0">
              <a:buNone/>
            </a:pPr>
            <a:r>
              <a:rPr lang="pt-BR" sz="2400" b="1" dirty="0" smtClean="0">
                <a:latin typeface="Arial" panose="020B0604020202020204" pitchFamily="34" charset="0"/>
                <a:cs typeface="Arial" panose="020B0604020202020204" pitchFamily="34" charset="0"/>
              </a:rPr>
              <a:t>MUNICÍPIO DE TANGARÁ DA SERRA/MT</a:t>
            </a:r>
          </a:p>
          <a:p>
            <a:pPr marL="0" indent="0">
              <a:buNone/>
            </a:pPr>
            <a:r>
              <a:rPr lang="pt-BR" sz="2400" dirty="0" smtClean="0">
                <a:latin typeface="Arial" panose="020B0604020202020204" pitchFamily="34" charset="0"/>
                <a:cs typeface="Arial" panose="020B0604020202020204" pitchFamily="34" charset="0"/>
              </a:rPr>
              <a:t>Aniver</a:t>
            </a:r>
            <a:r>
              <a:rPr lang="pt-BR" sz="2400" dirty="0" smtClean="0">
                <a:solidFill>
                  <a:schemeClr val="tx1"/>
                </a:solidFill>
                <a:latin typeface="Arial" panose="020B0604020202020204" pitchFamily="34" charset="0"/>
                <a:cs typeface="Arial" panose="020B0604020202020204" pitchFamily="34" charset="0"/>
              </a:rPr>
              <a:t>sário: </a:t>
            </a:r>
            <a:r>
              <a:rPr lang="pt-BR" sz="2400" b="1" dirty="0" smtClean="0">
                <a:solidFill>
                  <a:schemeClr val="tx1"/>
                </a:solidFill>
                <a:latin typeface="Arial" panose="020B0604020202020204" pitchFamily="34" charset="0"/>
                <a:cs typeface="Arial" panose="020B0604020202020204" pitchFamily="34" charset="0"/>
              </a:rPr>
              <a:t>13 </a:t>
            </a:r>
            <a:r>
              <a:rPr lang="pt-BR" sz="2400" b="1" dirty="0">
                <a:solidFill>
                  <a:schemeClr val="tx1"/>
                </a:solidFill>
                <a:latin typeface="Arial" panose="020B0604020202020204" pitchFamily="34" charset="0"/>
                <a:cs typeface="Arial" panose="020B0604020202020204" pitchFamily="34" charset="0"/>
              </a:rPr>
              <a:t>de maio</a:t>
            </a:r>
          </a:p>
          <a:p>
            <a:pPr marL="0" indent="0">
              <a:buNone/>
            </a:pPr>
            <a:r>
              <a:rPr lang="pt-BR" sz="2400" dirty="0">
                <a:solidFill>
                  <a:schemeClr val="tx1"/>
                </a:solidFill>
                <a:latin typeface="Arial" panose="020B0604020202020204" pitchFamily="34" charset="0"/>
                <a:cs typeface="Arial" panose="020B0604020202020204" pitchFamily="34" charset="0"/>
              </a:rPr>
              <a:t>Emancipação: </a:t>
            </a:r>
            <a:r>
              <a:rPr lang="pt-BR" sz="2400" b="1" dirty="0">
                <a:solidFill>
                  <a:schemeClr val="tx1"/>
                </a:solidFill>
                <a:latin typeface="Arial" panose="020B0604020202020204" pitchFamily="34" charset="0"/>
                <a:cs typeface="Arial" panose="020B0604020202020204" pitchFamily="34" charset="0"/>
              </a:rPr>
              <a:t>13 de maio de 1976 (42 anos)</a:t>
            </a:r>
          </a:p>
          <a:p>
            <a:pPr marL="0" indent="0">
              <a:buNone/>
            </a:pPr>
            <a:r>
              <a:rPr lang="pt-BR" sz="2400" dirty="0">
                <a:solidFill>
                  <a:schemeClr val="tx1"/>
                </a:solidFill>
                <a:latin typeface="Arial" panose="020B0604020202020204" pitchFamily="34" charset="0"/>
                <a:cs typeface="Arial" panose="020B0604020202020204" pitchFamily="34" charset="0"/>
              </a:rPr>
              <a:t>Prefeito: </a:t>
            </a:r>
            <a:r>
              <a:rPr lang="pt-BR" sz="2400" b="1" dirty="0">
                <a:solidFill>
                  <a:schemeClr val="tx1"/>
                </a:solidFill>
                <a:latin typeface="Arial" panose="020B0604020202020204" pitchFamily="34" charset="0"/>
                <a:cs typeface="Arial" panose="020B0604020202020204" pitchFamily="34" charset="0"/>
              </a:rPr>
              <a:t>Fábio Martins Junqueira </a:t>
            </a:r>
            <a:r>
              <a:rPr lang="pt-BR" sz="2400" dirty="0" smtClean="0">
                <a:solidFill>
                  <a:schemeClr val="tx1"/>
                </a:solidFill>
                <a:latin typeface="Arial" panose="020B0604020202020204" pitchFamily="34" charset="0"/>
                <a:cs typeface="Arial" panose="020B0604020202020204" pitchFamily="34" charset="0"/>
              </a:rPr>
              <a:t> (2013/2016-2017/2020</a:t>
            </a:r>
            <a:r>
              <a:rPr lang="pt-BR" sz="2400" dirty="0">
                <a:solidFill>
                  <a:schemeClr val="tx1"/>
                </a:solidFill>
                <a:latin typeface="Arial" panose="020B0604020202020204" pitchFamily="34" charset="0"/>
                <a:cs typeface="Arial" panose="020B0604020202020204" pitchFamily="34" charset="0"/>
              </a:rPr>
              <a:t>)</a:t>
            </a:r>
          </a:p>
          <a:p>
            <a:pPr marL="0" indent="0">
              <a:buNone/>
            </a:pPr>
            <a:r>
              <a:rPr lang="pt-BR" sz="2400" dirty="0">
                <a:solidFill>
                  <a:schemeClr val="tx1"/>
                </a:solidFill>
                <a:latin typeface="Arial" panose="020B0604020202020204" pitchFamily="34" charset="0"/>
                <a:cs typeface="Arial" panose="020B0604020202020204" pitchFamily="34" charset="0"/>
              </a:rPr>
              <a:t>Área: </a:t>
            </a:r>
            <a:r>
              <a:rPr lang="pt-BR" sz="2400" b="1" dirty="0">
                <a:solidFill>
                  <a:schemeClr val="tx1"/>
                </a:solidFill>
                <a:latin typeface="Arial" panose="020B0604020202020204" pitchFamily="34" charset="0"/>
                <a:cs typeface="Arial" panose="020B0604020202020204" pitchFamily="34" charset="0"/>
              </a:rPr>
              <a:t>11 323,640 km²</a:t>
            </a:r>
            <a:endParaRPr lang="pt-BR" sz="2400" dirty="0">
              <a:solidFill>
                <a:schemeClr val="tx1"/>
              </a:solidFill>
              <a:latin typeface="Arial" panose="020B0604020202020204" pitchFamily="34" charset="0"/>
              <a:cs typeface="Arial" panose="020B0604020202020204" pitchFamily="34" charset="0"/>
            </a:endParaRPr>
          </a:p>
          <a:p>
            <a:pPr marL="0" indent="0">
              <a:buNone/>
            </a:pPr>
            <a:r>
              <a:rPr lang="pt-BR" sz="2400" dirty="0">
                <a:solidFill>
                  <a:schemeClr val="tx1"/>
                </a:solidFill>
                <a:latin typeface="Arial" panose="020B0604020202020204" pitchFamily="34" charset="0"/>
                <a:cs typeface="Arial" panose="020B0604020202020204" pitchFamily="34" charset="0"/>
              </a:rPr>
              <a:t>População: </a:t>
            </a:r>
            <a:r>
              <a:rPr lang="pt-BR" sz="2400" b="1" dirty="0">
                <a:latin typeface="Arial" panose="020B0604020202020204" pitchFamily="34" charset="0"/>
                <a:cs typeface="Arial" panose="020B0604020202020204" pitchFamily="34" charset="0"/>
              </a:rPr>
              <a:t>101.764 hab</a:t>
            </a:r>
            <a:r>
              <a:rPr lang="pt-BR" sz="2400" b="1" dirty="0">
                <a:solidFill>
                  <a:schemeClr val="tx1"/>
                </a:solidFill>
                <a:latin typeface="Arial" panose="020B0604020202020204" pitchFamily="34" charset="0"/>
                <a:cs typeface="Arial" panose="020B0604020202020204" pitchFamily="34" charset="0"/>
              </a:rPr>
              <a:t>. </a:t>
            </a:r>
            <a:r>
              <a:rPr lang="pt-BR" sz="2400" dirty="0">
                <a:solidFill>
                  <a:schemeClr val="tx1"/>
                </a:solidFill>
                <a:latin typeface="Arial" panose="020B0604020202020204" pitchFamily="34" charset="0"/>
                <a:cs typeface="Arial" panose="020B0604020202020204" pitchFamily="34" charset="0"/>
              </a:rPr>
              <a:t>Estimativa IBGE/2018</a:t>
            </a:r>
          </a:p>
          <a:p>
            <a:pPr marL="0" indent="0">
              <a:buNone/>
            </a:pPr>
            <a:r>
              <a:rPr lang="pt-BR" sz="2400" dirty="0">
                <a:solidFill>
                  <a:schemeClr val="tx1"/>
                </a:solidFill>
                <a:latin typeface="Arial" panose="020B0604020202020204" pitchFamily="34" charset="0"/>
                <a:cs typeface="Arial" panose="020B0604020202020204" pitchFamily="34" charset="0"/>
              </a:rPr>
              <a:t>Densidade: </a:t>
            </a:r>
            <a:r>
              <a:rPr lang="pt-BR" sz="2400" b="1" dirty="0">
                <a:latin typeface="Arial" panose="020B0604020202020204" pitchFamily="34" charset="0"/>
                <a:cs typeface="Arial" panose="020B0604020202020204" pitchFamily="34" charset="0"/>
              </a:rPr>
              <a:t>7,37 </a:t>
            </a:r>
            <a:r>
              <a:rPr lang="pt-BR" sz="2400" b="1" dirty="0">
                <a:solidFill>
                  <a:schemeClr val="tx1"/>
                </a:solidFill>
                <a:latin typeface="Arial" panose="020B0604020202020204" pitchFamily="34" charset="0"/>
                <a:cs typeface="Arial" panose="020B0604020202020204" pitchFamily="34" charset="0"/>
              </a:rPr>
              <a:t>hab./km²</a:t>
            </a:r>
          </a:p>
        </p:txBody>
      </p:sp>
      <p:pic>
        <p:nvPicPr>
          <p:cNvPr id="4" name="Imagem 3">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5" name="Imagem 4"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extLst>
      <p:ext uri="{BB962C8B-B14F-4D97-AF65-F5344CB8AC3E}">
        <p14:creationId xmlns="" xmlns:p14="http://schemas.microsoft.com/office/powerpoint/2010/main" val="263740820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46856" y="845840"/>
            <a:ext cx="8229600" cy="1143000"/>
          </a:xfrm>
        </p:spPr>
        <p:txBody>
          <a:bodyPr>
            <a:noAutofit/>
          </a:bodyPr>
          <a:lstStyle/>
          <a:p>
            <a:pPr>
              <a:spcBef>
                <a:spcPts val="0"/>
              </a:spcBef>
            </a:pPr>
            <a:r>
              <a:rPr lang="pt-BR" sz="3600" b="1" dirty="0" smtClean="0"/>
              <a:t>RESÍDUOS </a:t>
            </a:r>
            <a:r>
              <a:rPr lang="pt-BR" sz="3600" b="1" dirty="0" smtClean="0"/>
              <a:t>DA</a:t>
            </a:r>
            <a:br>
              <a:rPr lang="pt-BR" sz="3600" b="1" dirty="0" smtClean="0"/>
            </a:br>
            <a:r>
              <a:rPr lang="pt-BR" sz="3600" b="1" dirty="0" smtClean="0"/>
              <a:t>CONSTRUÇÃO </a:t>
            </a:r>
            <a:r>
              <a:rPr lang="pt-BR" sz="3600" b="1" dirty="0" smtClean="0"/>
              <a:t>CIVIL</a:t>
            </a:r>
            <a:endParaRPr lang="pt-BR" sz="3600" b="1" dirty="0"/>
          </a:p>
        </p:txBody>
      </p:sp>
      <p:sp>
        <p:nvSpPr>
          <p:cNvPr id="3" name="Espaço Reservado para Conteúdo 2"/>
          <p:cNvSpPr>
            <a:spLocks noGrp="1"/>
          </p:cNvSpPr>
          <p:nvPr>
            <p:ph idx="1"/>
          </p:nvPr>
        </p:nvSpPr>
        <p:spPr>
          <a:xfrm>
            <a:off x="457200" y="2564904"/>
            <a:ext cx="8229600" cy="2332853"/>
          </a:xfrm>
        </p:spPr>
        <p:txBody>
          <a:bodyPr>
            <a:normAutofit lnSpcReduction="10000"/>
          </a:bodyPr>
          <a:lstStyle/>
          <a:p>
            <a:pPr marL="0" algn="just">
              <a:spcBef>
                <a:spcPts val="0"/>
              </a:spcBef>
              <a:buNone/>
            </a:pPr>
            <a:r>
              <a:rPr lang="pt-BR" dirty="0" smtClean="0"/>
              <a:t>O Município de Tangará da Serra concedeu no ano 2018 uma área de 18.000 m2 para instalação de uma usina de reciclagem de resíduos da construção civil, que iniciará sua implantação neste ano de 2019.</a:t>
            </a:r>
          </a:p>
          <a:p>
            <a:pPr marL="0">
              <a:spcBef>
                <a:spcPts val="0"/>
              </a:spcBef>
            </a:pPr>
            <a:endParaRPr lang="pt-BR" dirty="0"/>
          </a:p>
        </p:txBody>
      </p:sp>
      <p:pic>
        <p:nvPicPr>
          <p:cNvPr id="5" name="Imagem 4">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6" name="Imagem 5"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620688"/>
            <a:ext cx="7139136" cy="1143000"/>
          </a:xfrm>
        </p:spPr>
        <p:txBody>
          <a:bodyPr>
            <a:noAutofit/>
          </a:bodyPr>
          <a:lstStyle/>
          <a:p>
            <a:r>
              <a:rPr lang="pt-BR" b="1" dirty="0" smtClean="0"/>
              <a:t>ECOPONTO</a:t>
            </a:r>
            <a:r>
              <a:rPr lang="pt-BR" b="1" dirty="0" smtClean="0"/>
              <a:t/>
            </a:r>
            <a:br>
              <a:rPr lang="pt-BR" b="1" dirty="0" smtClean="0"/>
            </a:br>
            <a:r>
              <a:rPr lang="pt-BR" b="1" dirty="0" smtClean="0"/>
              <a:t>DE </a:t>
            </a:r>
            <a:r>
              <a:rPr lang="pt-BR" b="1" dirty="0" smtClean="0"/>
              <a:t>PNEUS</a:t>
            </a:r>
            <a:endParaRPr lang="pt-BR" b="1" dirty="0"/>
          </a:p>
        </p:txBody>
      </p:sp>
      <p:pic>
        <p:nvPicPr>
          <p:cNvPr id="6146" name="Picture 2" descr="C:\Users\HP\Desktop\FORUM SANEAMENTO\Ecoponto1.jpeg"/>
          <p:cNvPicPr>
            <a:picLocks noGrp="1" noChangeAspect="1" noChangeArrowheads="1"/>
          </p:cNvPicPr>
          <p:nvPr>
            <p:ph idx="1"/>
          </p:nvPr>
        </p:nvPicPr>
        <p:blipFill>
          <a:blip r:embed="rId2" cstate="print"/>
          <a:srcRect/>
          <a:stretch>
            <a:fillRect/>
          </a:stretch>
        </p:blipFill>
        <p:spPr bwMode="auto">
          <a:xfrm>
            <a:off x="323528" y="1988840"/>
            <a:ext cx="4160520" cy="1872208"/>
          </a:xfrm>
          <a:prstGeom prst="rect">
            <a:avLst/>
          </a:prstGeom>
          <a:noFill/>
        </p:spPr>
      </p:pic>
      <p:pic>
        <p:nvPicPr>
          <p:cNvPr id="6147" name="Picture 3" descr="C:\Users\HP\Desktop\FORUM SANEAMENTO\Ecoponto2.jpeg"/>
          <p:cNvPicPr>
            <a:picLocks noChangeAspect="1" noChangeArrowheads="1"/>
          </p:cNvPicPr>
          <p:nvPr/>
        </p:nvPicPr>
        <p:blipFill>
          <a:blip r:embed="rId3" cstate="print"/>
          <a:srcRect/>
          <a:stretch>
            <a:fillRect/>
          </a:stretch>
        </p:blipFill>
        <p:spPr bwMode="auto">
          <a:xfrm>
            <a:off x="3275856" y="2605339"/>
            <a:ext cx="5574413" cy="3130247"/>
          </a:xfrm>
          <a:prstGeom prst="rect">
            <a:avLst/>
          </a:prstGeom>
          <a:noFill/>
        </p:spPr>
      </p:pic>
      <p:sp>
        <p:nvSpPr>
          <p:cNvPr id="5" name="Título 1"/>
          <p:cNvSpPr txBox="1">
            <a:spLocks/>
          </p:cNvSpPr>
          <p:nvPr/>
        </p:nvSpPr>
        <p:spPr>
          <a:xfrm>
            <a:off x="251520" y="3717032"/>
            <a:ext cx="2880320" cy="1944216"/>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2000" dirty="0" smtClean="0">
                <a:latin typeface="+mj-lt"/>
                <a:ea typeface="+mj-ea"/>
                <a:cs typeface="+mj-cs"/>
              </a:rPr>
              <a:t>Local </a:t>
            </a:r>
            <a:r>
              <a:rPr lang="pt-BR" sz="2000" dirty="0" smtClean="0">
                <a:latin typeface="+mj-lt"/>
                <a:ea typeface="+mj-ea"/>
                <a:cs typeface="+mj-cs"/>
              </a:rPr>
              <a:t>de entrega de </a:t>
            </a:r>
            <a:r>
              <a:rPr lang="pt-BR" sz="2000" dirty="0" smtClean="0">
                <a:latin typeface="+mj-lt"/>
                <a:ea typeface="+mj-ea"/>
                <a:cs typeface="+mj-cs"/>
              </a:rPr>
              <a:t>pneus inservíveis</a:t>
            </a:r>
            <a:r>
              <a:rPr lang="pt-BR" sz="2000" dirty="0" smtClean="0">
                <a:latin typeface="+mj-lt"/>
                <a:ea typeface="+mj-ea"/>
                <a:cs typeface="+mj-cs"/>
              </a:rPr>
              <a:t>, que são recolhidos pela ANIP responsável pela </a:t>
            </a:r>
            <a:r>
              <a:rPr lang="pt-BR" sz="2000" dirty="0" smtClean="0">
                <a:latin typeface="+mj-lt"/>
                <a:ea typeface="+mj-ea"/>
                <a:cs typeface="+mj-cs"/>
              </a:rPr>
              <a:t>destinação final. </a:t>
            </a:r>
            <a:endParaRPr kumimoji="0" lang="pt-BR" sz="2000" i="0" u="none" strike="noStrike" kern="1200" cap="none" spc="0" normalizeH="0" baseline="0" noProof="0" dirty="0">
              <a:ln>
                <a:noFill/>
              </a:ln>
              <a:solidFill>
                <a:schemeClr val="tx1"/>
              </a:solidFill>
              <a:uLnTx/>
              <a:uFillTx/>
              <a:latin typeface="+mj-lt"/>
              <a:ea typeface="+mj-ea"/>
              <a:cs typeface="+mj-cs"/>
            </a:endParaRPr>
          </a:p>
        </p:txBody>
      </p:sp>
      <p:pic>
        <p:nvPicPr>
          <p:cNvPr id="7" name="Imagem 6">
            <a:extLst>
              <a:ext uri="{FF2B5EF4-FFF2-40B4-BE49-F238E27FC236}">
                <a16:creationId xmlns="" xmlns:a16="http://schemas.microsoft.com/office/drawing/2014/main" id="{24987866-C11C-4544-945C-DE176C41DA62}"/>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67544" y="354510"/>
            <a:ext cx="1471691" cy="1274290"/>
          </a:xfrm>
          <a:prstGeom prst="rect">
            <a:avLst/>
          </a:prstGeom>
        </p:spPr>
      </p:pic>
      <p:pic>
        <p:nvPicPr>
          <p:cNvPr id="8" name="Imagem 7"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7452320" y="345586"/>
            <a:ext cx="1076120" cy="149923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773832"/>
            <a:ext cx="8229600" cy="1143000"/>
          </a:xfrm>
        </p:spPr>
        <p:txBody>
          <a:bodyPr>
            <a:normAutofit fontScale="90000"/>
          </a:bodyPr>
          <a:lstStyle/>
          <a:p>
            <a:pPr>
              <a:spcBef>
                <a:spcPts val="0"/>
              </a:spcBef>
            </a:pPr>
            <a:r>
              <a:rPr lang="pt-BR" b="1" dirty="0" smtClean="0"/>
              <a:t>CONSTRUÇÃO</a:t>
            </a:r>
            <a:br>
              <a:rPr lang="pt-BR" b="1" dirty="0" smtClean="0"/>
            </a:br>
            <a:r>
              <a:rPr lang="pt-BR" b="1" dirty="0" smtClean="0"/>
              <a:t>DE </a:t>
            </a:r>
            <a:r>
              <a:rPr lang="pt-BR" b="1" dirty="0" smtClean="0"/>
              <a:t>ECOPONTOS</a:t>
            </a:r>
            <a:endParaRPr lang="pt-BR" b="1" dirty="0"/>
          </a:p>
        </p:txBody>
      </p:sp>
      <p:sp>
        <p:nvSpPr>
          <p:cNvPr id="3" name="Espaço Reservado para Conteúdo 2"/>
          <p:cNvSpPr>
            <a:spLocks noGrp="1"/>
          </p:cNvSpPr>
          <p:nvPr>
            <p:ph idx="1"/>
          </p:nvPr>
        </p:nvSpPr>
        <p:spPr>
          <a:xfrm>
            <a:off x="457200" y="2104258"/>
            <a:ext cx="8229600" cy="4277070"/>
          </a:xfrm>
        </p:spPr>
        <p:txBody>
          <a:bodyPr>
            <a:normAutofit/>
          </a:bodyPr>
          <a:lstStyle/>
          <a:p>
            <a:pPr marL="0" algn="just">
              <a:spcBef>
                <a:spcPts val="0"/>
              </a:spcBef>
              <a:buNone/>
            </a:pPr>
            <a:r>
              <a:rPr lang="pt-BR" sz="2800" dirty="0" smtClean="0"/>
              <a:t>O Município de Tangará da Serra MT, através da Secretaria Municipal de Meio Ambiente e o SAMAE, visando a proteção ao meio ambiente, está construindo os chamados ECOPONTOS.</a:t>
            </a:r>
          </a:p>
          <a:p>
            <a:pPr marL="0" algn="just">
              <a:spcBef>
                <a:spcPts val="0"/>
              </a:spcBef>
              <a:buNone/>
            </a:pPr>
            <a:r>
              <a:rPr lang="pt-BR" sz="2800" dirty="0" smtClean="0"/>
              <a:t>Projeto que objetiva dar opção aos cidadãos Tangaraenses para descarte dos produtos originados de limpeza dos imóveis, poda de arvores e de materiais recicláveis. </a:t>
            </a:r>
            <a:endParaRPr lang="pt-BR" sz="2800" dirty="0"/>
          </a:p>
        </p:txBody>
      </p:sp>
      <p:pic>
        <p:nvPicPr>
          <p:cNvPr id="4" name="Imagem 3">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5" name="Imagem 4"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548681"/>
            <a:ext cx="7772400" cy="4680519"/>
          </a:xfrm>
        </p:spPr>
        <p:txBody>
          <a:bodyPr>
            <a:normAutofit/>
          </a:bodyPr>
          <a:lstStyle/>
          <a:p>
            <a:r>
              <a:rPr lang="pt-BR" dirty="0" smtClean="0"/>
              <a:t>A Cidade de Tangará da Serra é dividida em 4 setores: </a:t>
            </a:r>
            <a:br>
              <a:rPr lang="pt-BR" dirty="0" smtClean="0"/>
            </a:br>
            <a:r>
              <a:rPr lang="pt-BR" u="sng" dirty="0" smtClean="0"/>
              <a:t>Norte</a:t>
            </a:r>
            <a:r>
              <a:rPr lang="pt-BR" dirty="0" smtClean="0"/>
              <a:t>, </a:t>
            </a:r>
            <a:r>
              <a:rPr lang="pt-BR" u="sng" dirty="0" smtClean="0"/>
              <a:t>Sul</a:t>
            </a:r>
            <a:r>
              <a:rPr lang="pt-BR" dirty="0" smtClean="0"/>
              <a:t>, </a:t>
            </a:r>
            <a:r>
              <a:rPr lang="pt-BR" u="sng" dirty="0" smtClean="0"/>
              <a:t>Leste</a:t>
            </a:r>
            <a:r>
              <a:rPr lang="pt-BR" dirty="0" smtClean="0"/>
              <a:t> e </a:t>
            </a:r>
            <a:r>
              <a:rPr lang="pt-BR" u="sng" dirty="0" smtClean="0"/>
              <a:t>Oeste</a:t>
            </a:r>
            <a:r>
              <a:rPr lang="pt-BR" dirty="0" smtClean="0"/>
              <a:t/>
            </a:r>
            <a:br>
              <a:rPr lang="pt-BR" dirty="0" smtClean="0"/>
            </a:br>
            <a:r>
              <a:rPr lang="pt-BR" dirty="0" smtClean="0"/>
              <a:t>e estes ECOPONTOS serão construídos 1 em cada setor da cidade.</a:t>
            </a:r>
            <a:endParaRPr lang="pt-B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BR" dirty="0"/>
          </a:p>
        </p:txBody>
      </p:sp>
      <p:sp>
        <p:nvSpPr>
          <p:cNvPr id="3" name="Subtítulo 2"/>
          <p:cNvSpPr>
            <a:spLocks noGrp="1"/>
          </p:cNvSpPr>
          <p:nvPr>
            <p:ph type="subTitle" idx="1"/>
          </p:nvPr>
        </p:nvSpPr>
        <p:spPr/>
        <p:txBody>
          <a:bodyPr/>
          <a:lstStyle/>
          <a:p>
            <a:endParaRPr lang="pt-BR"/>
          </a:p>
        </p:txBody>
      </p:sp>
      <p:pic>
        <p:nvPicPr>
          <p:cNvPr id="4" name="Picture 2"/>
          <p:cNvPicPr>
            <a:picLocks noGrp="1" noChangeAspect="1" noChangeArrowheads="1"/>
          </p:cNvPicPr>
          <p:nvPr>
            <p:ph idx="1"/>
          </p:nvPr>
        </p:nvPicPr>
        <p:blipFill>
          <a:blip r:embed="rId2" cstate="print"/>
          <a:srcRect/>
          <a:stretch>
            <a:fillRect/>
          </a:stretch>
        </p:blipFill>
        <p:spPr>
          <a:xfrm>
            <a:off x="547689" y="1196753"/>
            <a:ext cx="8048625" cy="4033837"/>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Grp="1" noChangeAspect="1" noChangeArrowheads="1"/>
          </p:cNvPicPr>
          <p:nvPr>
            <p:ph idx="1"/>
          </p:nvPr>
        </p:nvPicPr>
        <p:blipFill>
          <a:blip r:embed="rId2" cstate="print"/>
          <a:srcRect/>
          <a:stretch>
            <a:fillRect/>
          </a:stretch>
        </p:blipFill>
        <p:spPr>
          <a:xfrm>
            <a:off x="546957" y="764704"/>
            <a:ext cx="8050085" cy="4525963"/>
          </a:xfr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HP\Desktop\FORUM SANEAMENTO\ECOPONTOS\WhatsApp Image 2019-05-03 at 13.54.36.jpeg"/>
          <p:cNvPicPr>
            <a:picLocks noGrp="1" noChangeAspect="1" noChangeArrowheads="1"/>
          </p:cNvPicPr>
          <p:nvPr>
            <p:ph idx="1"/>
          </p:nvPr>
        </p:nvPicPr>
        <p:blipFill>
          <a:blip r:embed="rId2" cstate="print"/>
          <a:srcRect/>
          <a:stretch>
            <a:fillRect/>
          </a:stretch>
        </p:blipFill>
        <p:spPr bwMode="auto">
          <a:xfrm>
            <a:off x="457200" y="836712"/>
            <a:ext cx="8229600" cy="4111583"/>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HP\Desktop\FORUM SANEAMENTO\ECOPONTOS\WhatsApp Image 2019-05-09 at 09.33.56.jpeg"/>
          <p:cNvPicPr>
            <a:picLocks noGrp="1" noChangeAspect="1" noChangeArrowheads="1"/>
          </p:cNvPicPr>
          <p:nvPr>
            <p:ph idx="1"/>
          </p:nvPr>
        </p:nvPicPr>
        <p:blipFill>
          <a:blip r:embed="rId2" cstate="print"/>
          <a:srcRect/>
          <a:stretch>
            <a:fillRect/>
          </a:stretch>
        </p:blipFill>
        <p:spPr bwMode="auto">
          <a:xfrm>
            <a:off x="548922" y="620688"/>
            <a:ext cx="8046156" cy="4525963"/>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HP\Desktop\FORUM SANEAMENTO\ECOPONTOS\WhatsApp Image 2019-05-09 at 09.33.59 (1).jpeg"/>
          <p:cNvPicPr>
            <a:picLocks noGrp="1" noChangeAspect="1" noChangeArrowheads="1"/>
          </p:cNvPicPr>
          <p:nvPr>
            <p:ph idx="1"/>
          </p:nvPr>
        </p:nvPicPr>
        <p:blipFill>
          <a:blip r:embed="rId2" cstate="print"/>
          <a:srcRect/>
          <a:stretch>
            <a:fillRect/>
          </a:stretch>
        </p:blipFill>
        <p:spPr bwMode="auto">
          <a:xfrm>
            <a:off x="548922" y="692696"/>
            <a:ext cx="8046156" cy="4525963"/>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HP\Desktop\FORUM SANEAMENTO\ECOPONTOS\WhatsApp Image 2019-05-09 at 09.33.59.jpeg"/>
          <p:cNvPicPr>
            <a:picLocks noGrp="1" noChangeAspect="1" noChangeArrowheads="1"/>
          </p:cNvPicPr>
          <p:nvPr>
            <p:ph idx="1"/>
          </p:nvPr>
        </p:nvPicPr>
        <p:blipFill>
          <a:blip r:embed="rId2" cstate="print"/>
          <a:srcRect/>
          <a:stretch>
            <a:fillRect/>
          </a:stretch>
        </p:blipFill>
        <p:spPr bwMode="auto">
          <a:xfrm>
            <a:off x="611560" y="631229"/>
            <a:ext cx="8046156" cy="45259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Imagem 6"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11560" y="620688"/>
            <a:ext cx="1292144" cy="1800200"/>
          </a:xfrm>
          <a:prstGeom prst="rect">
            <a:avLst/>
          </a:prstGeom>
        </p:spPr>
      </p:pic>
      <p:graphicFrame>
        <p:nvGraphicFramePr>
          <p:cNvPr id="10" name="Tabela 9">
            <a:extLst>
              <a:ext uri="{FF2B5EF4-FFF2-40B4-BE49-F238E27FC236}">
                <a16:creationId xmlns="" xmlns:a16="http://schemas.microsoft.com/office/drawing/2014/main" id="{84B27F80-7594-4688-92A0-D882B08DC502}"/>
              </a:ext>
            </a:extLst>
          </p:cNvPr>
          <p:cNvGraphicFramePr>
            <a:graphicFrameLocks noGrp="1"/>
          </p:cNvGraphicFramePr>
          <p:nvPr>
            <p:extLst>
              <p:ext uri="{D42A27DB-BD31-4B8C-83A1-F6EECF244321}">
                <p14:modId xmlns="" xmlns:p14="http://schemas.microsoft.com/office/powerpoint/2010/main" val="3936871227"/>
              </p:ext>
            </p:extLst>
          </p:nvPr>
        </p:nvGraphicFramePr>
        <p:xfrm>
          <a:off x="2681802" y="1988840"/>
          <a:ext cx="5850639" cy="3552825"/>
        </p:xfrm>
        <a:graphic>
          <a:graphicData uri="http://schemas.openxmlformats.org/drawingml/2006/table">
            <a:tbl>
              <a:tblPr>
                <a:tableStyleId>{9D7B26C5-4107-4FEC-AEDC-1716B250A1EF}</a:tableStyleId>
              </a:tblPr>
              <a:tblGrid>
                <a:gridCol w="3529724">
                  <a:extLst>
                    <a:ext uri="{9D8B030D-6E8A-4147-A177-3AD203B41FA5}">
                      <a16:colId xmlns="" xmlns:a16="http://schemas.microsoft.com/office/drawing/2014/main" val="519431837"/>
                    </a:ext>
                  </a:extLst>
                </a:gridCol>
                <a:gridCol w="2320915">
                  <a:extLst>
                    <a:ext uri="{9D8B030D-6E8A-4147-A177-3AD203B41FA5}">
                      <a16:colId xmlns="" xmlns:a16="http://schemas.microsoft.com/office/drawing/2014/main" val="2814982489"/>
                    </a:ext>
                  </a:extLst>
                </a:gridCol>
              </a:tblGrid>
              <a:tr h="741045">
                <a:tc>
                  <a:txBody>
                    <a:bodyPr/>
                    <a:lstStyle/>
                    <a:p>
                      <a:pPr algn="l" fontAlgn="b"/>
                      <a:r>
                        <a:rPr lang="pt-BR" sz="2400" b="1" u="none" strike="noStrike" dirty="0">
                          <a:effectLst/>
                          <a:latin typeface="Arial" panose="020B0604020202020204" pitchFamily="34" charset="0"/>
                          <a:cs typeface="Arial" panose="020B0604020202020204" pitchFamily="34" charset="0"/>
                        </a:rPr>
                        <a:t>Categoria</a:t>
                      </a:r>
                      <a:endParaRPr lang="pt-B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pt-BR" sz="2400" b="1" u="none" strike="noStrike" dirty="0">
                          <a:effectLst/>
                          <a:latin typeface="Arial" panose="020B0604020202020204" pitchFamily="34" charset="0"/>
                          <a:cs typeface="Arial" panose="020B0604020202020204" pitchFamily="34" charset="0"/>
                        </a:rPr>
                        <a:t>Quantidade</a:t>
                      </a:r>
                      <a:endParaRPr lang="pt-B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1989612239"/>
                  </a:ext>
                </a:extLst>
              </a:tr>
              <a:tr h="375285">
                <a:tc>
                  <a:txBody>
                    <a:bodyPr/>
                    <a:lstStyle/>
                    <a:p>
                      <a:pPr algn="l" fontAlgn="b"/>
                      <a:r>
                        <a:rPr lang="pt-BR" sz="2400" u="none" strike="noStrike" dirty="0">
                          <a:effectLst/>
                          <a:latin typeface="Arial" panose="020B0604020202020204" pitchFamily="34" charset="0"/>
                          <a:cs typeface="Arial" panose="020B0604020202020204" pitchFamily="34" charset="0"/>
                        </a:rPr>
                        <a:t>Residenciais </a:t>
                      </a:r>
                      <a:endParaRPr lang="pt-BR"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pt-BR" sz="2400" u="none" strike="noStrike">
                          <a:effectLst/>
                          <a:latin typeface="Arial" panose="020B0604020202020204" pitchFamily="34" charset="0"/>
                          <a:cs typeface="Arial" panose="020B0604020202020204" pitchFamily="34" charset="0"/>
                        </a:rPr>
                        <a:t>31528</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4002365864"/>
                  </a:ext>
                </a:extLst>
              </a:tr>
              <a:tr h="375285">
                <a:tc>
                  <a:txBody>
                    <a:bodyPr/>
                    <a:lstStyle/>
                    <a:p>
                      <a:pPr algn="l" fontAlgn="b"/>
                      <a:r>
                        <a:rPr lang="pt-BR" sz="2400" u="none" strike="noStrike" dirty="0">
                          <a:effectLst/>
                          <a:latin typeface="Arial" panose="020B0604020202020204" pitchFamily="34" charset="0"/>
                          <a:cs typeface="Arial" panose="020B0604020202020204" pitchFamily="34" charset="0"/>
                        </a:rPr>
                        <a:t>Comercial</a:t>
                      </a:r>
                      <a:endParaRPr lang="pt-BR"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pt-BR" sz="2400" u="none" strike="noStrike">
                          <a:effectLst/>
                          <a:latin typeface="Arial" panose="020B0604020202020204" pitchFamily="34" charset="0"/>
                          <a:cs typeface="Arial" panose="020B0604020202020204" pitchFamily="34" charset="0"/>
                        </a:rPr>
                        <a:t>2966</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223074746"/>
                  </a:ext>
                </a:extLst>
              </a:tr>
              <a:tr h="375285">
                <a:tc>
                  <a:txBody>
                    <a:bodyPr/>
                    <a:lstStyle/>
                    <a:p>
                      <a:pPr algn="l" fontAlgn="b"/>
                      <a:r>
                        <a:rPr lang="pt-BR" sz="2400" u="none" strike="noStrike">
                          <a:effectLst/>
                          <a:latin typeface="Arial" panose="020B0604020202020204" pitchFamily="34" charset="0"/>
                          <a:cs typeface="Arial" panose="020B0604020202020204" pitchFamily="34" charset="0"/>
                        </a:rPr>
                        <a:t>Construção</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pt-BR" sz="2400" u="none" strike="noStrike" dirty="0">
                          <a:effectLst/>
                          <a:latin typeface="Arial" panose="020B0604020202020204" pitchFamily="34" charset="0"/>
                          <a:cs typeface="Arial" panose="020B0604020202020204" pitchFamily="34" charset="0"/>
                        </a:rPr>
                        <a:t>508</a:t>
                      </a:r>
                      <a:endParaRPr lang="pt-BR"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759479869"/>
                  </a:ext>
                </a:extLst>
              </a:tr>
              <a:tr h="375285">
                <a:tc>
                  <a:txBody>
                    <a:bodyPr/>
                    <a:lstStyle/>
                    <a:p>
                      <a:pPr algn="l" fontAlgn="b"/>
                      <a:r>
                        <a:rPr lang="pt-BR" sz="2400" u="none" strike="noStrike" dirty="0">
                          <a:effectLst/>
                          <a:latin typeface="Arial" panose="020B0604020202020204" pitchFamily="34" charset="0"/>
                          <a:cs typeface="Arial" panose="020B0604020202020204" pitchFamily="34" charset="0"/>
                        </a:rPr>
                        <a:t>Industrial</a:t>
                      </a:r>
                      <a:endParaRPr lang="pt-BR" sz="24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tc>
                <a:tc>
                  <a:txBody>
                    <a:bodyPr/>
                    <a:lstStyle/>
                    <a:p>
                      <a:pPr algn="ctr" fontAlgn="b"/>
                      <a:r>
                        <a:rPr lang="pt-BR" sz="2400" u="none" strike="noStrike">
                          <a:effectLst/>
                          <a:latin typeface="Arial" panose="020B0604020202020204" pitchFamily="34" charset="0"/>
                          <a:cs typeface="Arial" panose="020B0604020202020204" pitchFamily="34" charset="0"/>
                        </a:rPr>
                        <a:t>30</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tc>
                <a:extLst>
                  <a:ext uri="{0D108BD9-81ED-4DB2-BD59-A6C34878D82A}">
                    <a16:rowId xmlns="" xmlns:a16="http://schemas.microsoft.com/office/drawing/2014/main" val="3326489628"/>
                  </a:ext>
                </a:extLst>
              </a:tr>
              <a:tr h="375285">
                <a:tc>
                  <a:txBody>
                    <a:bodyPr/>
                    <a:lstStyle/>
                    <a:p>
                      <a:pPr algn="l" fontAlgn="b"/>
                      <a:r>
                        <a:rPr lang="pt-BR" sz="2400" u="none" strike="noStrike">
                          <a:effectLst/>
                          <a:latin typeface="Arial" panose="020B0604020202020204" pitchFamily="34" charset="0"/>
                          <a:cs typeface="Arial" panose="020B0604020202020204" pitchFamily="34" charset="0"/>
                        </a:rPr>
                        <a:t>Públicas</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ctr" fontAlgn="b"/>
                      <a:r>
                        <a:rPr lang="pt-BR" sz="2400" u="none" strike="noStrike">
                          <a:effectLst/>
                          <a:latin typeface="Arial" panose="020B0604020202020204" pitchFamily="34" charset="0"/>
                          <a:cs typeface="Arial" panose="020B0604020202020204" pitchFamily="34" charset="0"/>
                        </a:rPr>
                        <a:t>166</a:t>
                      </a:r>
                      <a:endParaRPr lang="pt-BR" sz="2400" b="0" i="0" u="none" strike="noStrike">
                        <a:solidFill>
                          <a:srgbClr val="000000"/>
                        </a:solidFill>
                        <a:effectLst/>
                        <a:latin typeface="Arial" panose="020B0604020202020204" pitchFamily="34" charset="0"/>
                        <a:cs typeface="Arial" panose="020B060402020202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760090507"/>
                  </a:ext>
                </a:extLst>
              </a:tr>
              <a:tr h="935355">
                <a:tc>
                  <a:txBody>
                    <a:bodyPr/>
                    <a:lstStyle/>
                    <a:p>
                      <a:pPr algn="l" fontAlgn="b"/>
                      <a:r>
                        <a:rPr lang="pt-BR" sz="2000" b="1" u="none" strike="noStrike" dirty="0">
                          <a:effectLst/>
                          <a:latin typeface="Arial" panose="020B0604020202020204" pitchFamily="34" charset="0"/>
                          <a:cs typeface="Arial" panose="020B0604020202020204" pitchFamily="34" charset="0"/>
                        </a:rPr>
                        <a:t>Total de Unidades Consumidoras</a:t>
                      </a:r>
                      <a:endParaRPr lang="pt-BR"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b"/>
                      <a:r>
                        <a:rPr lang="pt-BR" sz="2400" b="1" u="none" strike="noStrike" dirty="0">
                          <a:effectLst/>
                          <a:latin typeface="Arial" panose="020B0604020202020204" pitchFamily="34" charset="0"/>
                          <a:cs typeface="Arial" panose="020B0604020202020204" pitchFamily="34" charset="0"/>
                        </a:rPr>
                        <a:t>35198</a:t>
                      </a:r>
                      <a:endParaRPr lang="pt-BR" sz="2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3814187187"/>
                  </a:ext>
                </a:extLst>
              </a:tr>
            </a:tbl>
          </a:graphicData>
        </a:graphic>
      </p:graphicFrame>
      <p:sp>
        <p:nvSpPr>
          <p:cNvPr id="11" name="CaixaDeTexto 10">
            <a:extLst>
              <a:ext uri="{FF2B5EF4-FFF2-40B4-BE49-F238E27FC236}">
                <a16:creationId xmlns="" xmlns:a16="http://schemas.microsoft.com/office/drawing/2014/main" id="{16A5EE84-34DB-4DE4-83BD-93DC16962E68}"/>
              </a:ext>
            </a:extLst>
          </p:cNvPr>
          <p:cNvSpPr txBox="1"/>
          <p:nvPr/>
        </p:nvSpPr>
        <p:spPr>
          <a:xfrm>
            <a:off x="2614789" y="692696"/>
            <a:ext cx="5999679" cy="1200329"/>
          </a:xfrm>
          <a:prstGeom prst="rect">
            <a:avLst/>
          </a:prstGeom>
          <a:noFill/>
        </p:spPr>
        <p:txBody>
          <a:bodyPr wrap="square" rtlCol="0">
            <a:spAutoFit/>
          </a:bodyPr>
          <a:lstStyle/>
          <a:p>
            <a:pPr algn="just"/>
            <a:r>
              <a:rPr lang="pt-BR" sz="2400" dirty="0">
                <a:latin typeface="Arial" panose="020B0604020202020204" pitchFamily="34" charset="0"/>
                <a:cs typeface="Arial" panose="020B0604020202020204" pitchFamily="34" charset="0"/>
              </a:rPr>
              <a:t>Serviço Autônomo Municipal de Água e Esgoto de Tangará da Serra/MT (SAMAE) Lei nº 2100, de 29 de Dezembro de 2003.</a:t>
            </a:r>
          </a:p>
        </p:txBody>
      </p:sp>
      <p:pic>
        <p:nvPicPr>
          <p:cNvPr id="5" name="Imagem 4">
            <a:extLst>
              <a:ext uri="{FF2B5EF4-FFF2-40B4-BE49-F238E27FC236}">
                <a16:creationId xmlns="" xmlns:a16="http://schemas.microsoft.com/office/drawing/2014/main" id="{24987866-C11C-4544-945C-DE176C41DA6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95536" y="4005064"/>
            <a:ext cx="1638017" cy="1418306"/>
          </a:xfrm>
          <a:prstGeom prst="rect">
            <a:avLst/>
          </a:prstGeom>
        </p:spPr>
      </p:pic>
    </p:spTree>
    <p:extLst>
      <p:ext uri="{BB962C8B-B14F-4D97-AF65-F5344CB8AC3E}">
        <p14:creationId xmlns="" xmlns:p14="http://schemas.microsoft.com/office/powerpoint/2010/main" val="12695718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HP\Desktop\FORUM SANEAMENTO\ECOPONTOS\WhatsApp Image 2019-05-09 at 09.34.00 (1).jpeg"/>
          <p:cNvPicPr>
            <a:picLocks noGrp="1" noChangeAspect="1" noChangeArrowheads="1"/>
          </p:cNvPicPr>
          <p:nvPr>
            <p:ph idx="1"/>
          </p:nvPr>
        </p:nvPicPr>
        <p:blipFill>
          <a:blip r:embed="rId2" cstate="print"/>
          <a:srcRect/>
          <a:stretch>
            <a:fillRect/>
          </a:stretch>
        </p:blipFill>
        <p:spPr bwMode="auto">
          <a:xfrm>
            <a:off x="548922" y="620688"/>
            <a:ext cx="8046156" cy="4525963"/>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ubtítulo 2"/>
          <p:cNvSpPr>
            <a:spLocks noGrp="1"/>
          </p:cNvSpPr>
          <p:nvPr>
            <p:ph type="subTitle" idx="4294967295"/>
          </p:nvPr>
        </p:nvSpPr>
        <p:spPr>
          <a:xfrm>
            <a:off x="643608" y="3789040"/>
            <a:ext cx="7776864" cy="1655762"/>
          </a:xfrm>
        </p:spPr>
        <p:txBody>
          <a:bodyPr>
            <a:normAutofit fontScale="62500" lnSpcReduction="20000"/>
          </a:bodyPr>
          <a:lstStyle/>
          <a:p>
            <a:pPr marL="0" indent="0">
              <a:buNone/>
            </a:pPr>
            <a:r>
              <a:rPr lang="pt-BR" b="1" dirty="0" smtClean="0">
                <a:latin typeface="Arial" panose="020B0604020202020204" pitchFamily="34" charset="0"/>
                <a:cs typeface="Arial" panose="020B0604020202020204" pitchFamily="34" charset="0"/>
              </a:rPr>
              <a:t>Wesley Lopes Torres</a:t>
            </a:r>
            <a:endParaRPr lang="pt-BR" dirty="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Diretor Geral do SAMAE de Tangará da Serra MT.</a:t>
            </a:r>
          </a:p>
          <a:p>
            <a:pPr marL="0" indent="0">
              <a:buNone/>
            </a:pPr>
            <a:r>
              <a:rPr lang="pt-BR" dirty="0" smtClean="0">
                <a:latin typeface="Arial" panose="020B0604020202020204" pitchFamily="34" charset="0"/>
                <a:cs typeface="Arial" panose="020B0604020202020204" pitchFamily="34" charset="0"/>
              </a:rPr>
              <a:t>Membro Titular do Conselho Fiscal da ASSEMAE</a:t>
            </a:r>
          </a:p>
          <a:p>
            <a:pPr marL="0" indent="0">
              <a:buNone/>
            </a:pPr>
            <a:r>
              <a:rPr lang="pt-BR" dirty="0" smtClean="0">
                <a:latin typeface="Arial" panose="020B0604020202020204" pitchFamily="34" charset="0"/>
                <a:cs typeface="Arial" panose="020B0604020202020204" pitchFamily="34" charset="0"/>
              </a:rPr>
              <a:t>E-mail: </a:t>
            </a:r>
            <a:r>
              <a:rPr lang="pt-BR" dirty="0" smtClean="0">
                <a:latin typeface="Arial" panose="020B0604020202020204" pitchFamily="34" charset="0"/>
                <a:cs typeface="Arial" panose="020B0604020202020204" pitchFamily="34" charset="0"/>
                <a:hlinkClick r:id="rId2"/>
              </a:rPr>
              <a:t>wesley@samaetga.com.br</a:t>
            </a:r>
            <a:endParaRPr lang="pt-BR" dirty="0" smtClean="0">
              <a:latin typeface="Arial" panose="020B0604020202020204" pitchFamily="34" charset="0"/>
              <a:cs typeface="Arial" panose="020B0604020202020204" pitchFamily="34" charset="0"/>
            </a:endParaRPr>
          </a:p>
          <a:p>
            <a:pPr marL="0" indent="0">
              <a:buNone/>
            </a:pPr>
            <a:r>
              <a:rPr lang="pt-BR" dirty="0" smtClean="0">
                <a:latin typeface="Arial" panose="020B0604020202020204" pitchFamily="34" charset="0"/>
                <a:cs typeface="Arial" panose="020B0604020202020204" pitchFamily="34" charset="0"/>
              </a:rPr>
              <a:t>Telefone: (65) 9987-9235.</a:t>
            </a:r>
          </a:p>
          <a:p>
            <a:pPr marL="0" indent="0">
              <a:buNone/>
            </a:pPr>
            <a:endParaRPr lang="pt-BR" b="1" dirty="0" smtClean="0">
              <a:latin typeface="Arial" panose="020B0604020202020204" pitchFamily="34" charset="0"/>
              <a:cs typeface="Arial" panose="020B0604020202020204" pitchFamily="34" charset="0"/>
            </a:endParaRPr>
          </a:p>
        </p:txBody>
      </p:sp>
      <p:sp>
        <p:nvSpPr>
          <p:cNvPr id="5" name="Título 1">
            <a:extLst>
              <a:ext uri="{FF2B5EF4-FFF2-40B4-BE49-F238E27FC236}">
                <a16:creationId xmlns="" xmlns:a16="http://schemas.microsoft.com/office/drawing/2014/main" id="{CC7935A8-DED4-4C80-BD26-300AB7002C31}"/>
              </a:ext>
            </a:extLst>
          </p:cNvPr>
          <p:cNvSpPr txBox="1">
            <a:spLocks/>
          </p:cNvSpPr>
          <p:nvPr/>
        </p:nvSpPr>
        <p:spPr>
          <a:xfrm>
            <a:off x="233773" y="729622"/>
            <a:ext cx="8514692" cy="2387600"/>
          </a:xfrm>
          <a:prstGeom prst="rect">
            <a:avLst/>
          </a:prstGeom>
        </p:spPr>
        <p:txBody>
          <a:bodyPr vert="horz" lIns="91440" tIns="45720" rIns="91440" bIns="45720" rtlCol="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3200" dirty="0" smtClean="0">
                <a:latin typeface="Arial" panose="020B0604020202020204" pitchFamily="34" charset="0"/>
                <a:cs typeface="Arial" panose="020B0604020202020204" pitchFamily="34" charset="0"/>
              </a:rPr>
              <a:t>COLETA SELETIVA </a:t>
            </a:r>
          </a:p>
          <a:p>
            <a:r>
              <a:rPr lang="pt-BR" sz="3200" dirty="0" smtClean="0">
                <a:latin typeface="Arial" panose="020B0604020202020204" pitchFamily="34" charset="0"/>
                <a:cs typeface="Arial" panose="020B0604020202020204" pitchFamily="34" charset="0"/>
              </a:rPr>
              <a:t>E </a:t>
            </a:r>
          </a:p>
          <a:p>
            <a:r>
              <a:rPr lang="pt-BR" sz="3200" dirty="0" smtClean="0">
                <a:latin typeface="Arial" panose="020B0604020202020204" pitchFamily="34" charset="0"/>
                <a:cs typeface="Arial" panose="020B0604020202020204" pitchFamily="34" charset="0"/>
              </a:rPr>
              <a:t>LOGÍSTICA REVERSA:</a:t>
            </a:r>
          </a:p>
          <a:p>
            <a:endParaRPr lang="pt-BR" sz="1600" b="1" dirty="0" smtClean="0">
              <a:latin typeface="Arial" panose="020B0604020202020204" pitchFamily="34" charset="0"/>
              <a:cs typeface="Arial" panose="020B0604020202020204" pitchFamily="34" charset="0"/>
            </a:endParaRPr>
          </a:p>
          <a:p>
            <a:r>
              <a:rPr lang="pt-BR" sz="3200" b="1" dirty="0" smtClean="0">
                <a:latin typeface="Arial" panose="020B0604020202020204" pitchFamily="34" charset="0"/>
                <a:cs typeface="Arial" panose="020B0604020202020204" pitchFamily="34" charset="0"/>
              </a:rPr>
              <a:t>“PROJETO TANGARÁ RECICLA”</a:t>
            </a:r>
          </a:p>
        </p:txBody>
      </p:sp>
    </p:spTree>
    <p:extLst>
      <p:ext uri="{BB962C8B-B14F-4D97-AF65-F5344CB8AC3E}">
        <p14:creationId xmlns="" xmlns:p14="http://schemas.microsoft.com/office/powerpoint/2010/main" val="343474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C:\Users\HP\Desktop\FORUM SANEAMENTO\LOGO COOPERTAN.png"/>
          <p:cNvPicPr>
            <a:picLocks noChangeAspect="1" noChangeArrowheads="1"/>
          </p:cNvPicPr>
          <p:nvPr/>
        </p:nvPicPr>
        <p:blipFill>
          <a:blip r:embed="rId2" cstate="print"/>
          <a:srcRect/>
          <a:stretch>
            <a:fillRect/>
          </a:stretch>
        </p:blipFill>
        <p:spPr bwMode="auto">
          <a:xfrm>
            <a:off x="5536196" y="4373483"/>
            <a:ext cx="1026595" cy="1207379"/>
          </a:xfrm>
          <a:prstGeom prst="rect">
            <a:avLst/>
          </a:prstGeom>
          <a:noFill/>
        </p:spPr>
      </p:pic>
      <p:pic>
        <p:nvPicPr>
          <p:cNvPr id="6" name="Imagem 5">
            <a:extLst>
              <a:ext uri="{FF2B5EF4-FFF2-40B4-BE49-F238E27FC236}">
                <a16:creationId xmlns="" xmlns:a16="http://schemas.microsoft.com/office/drawing/2014/main" id="{24987866-C11C-4544-945C-DE176C41DA62}"/>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2627784" y="4509120"/>
            <a:ext cx="1081116" cy="936104"/>
          </a:xfrm>
          <a:prstGeom prst="rect">
            <a:avLst/>
          </a:prstGeom>
        </p:spPr>
      </p:pic>
      <p:pic>
        <p:nvPicPr>
          <p:cNvPr id="7" name="Imagem 6"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09062" y="4401108"/>
            <a:ext cx="826972" cy="1152128"/>
          </a:xfrm>
          <a:prstGeom prst="rect">
            <a:avLst/>
          </a:prstGeom>
        </p:spPr>
      </p:pic>
      <p:pic>
        <p:nvPicPr>
          <p:cNvPr id="1027" name="Picture 3"/>
          <p:cNvPicPr>
            <a:picLocks noChangeAspect="1" noChangeArrowheads="1"/>
          </p:cNvPicPr>
          <p:nvPr/>
        </p:nvPicPr>
        <p:blipFill>
          <a:blip r:embed="rId5" cstate="print"/>
          <a:srcRect/>
          <a:stretch>
            <a:fillRect/>
          </a:stretch>
        </p:blipFill>
        <p:spPr bwMode="auto">
          <a:xfrm>
            <a:off x="251520" y="260648"/>
            <a:ext cx="8673083" cy="4033992"/>
          </a:xfrm>
          <a:prstGeom prst="rect">
            <a:avLst/>
          </a:prstGeom>
          <a:noFill/>
          <a:ln w="9525">
            <a:noFill/>
            <a:miter lim="800000"/>
            <a:headEnd/>
            <a:tailEnd/>
          </a:ln>
        </p:spPr>
      </p:pic>
    </p:spTree>
    <p:extLst>
      <p:ext uri="{BB962C8B-B14F-4D97-AF65-F5344CB8AC3E}">
        <p14:creationId xmlns="" xmlns:p14="http://schemas.microsoft.com/office/powerpoint/2010/main" val="1814580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2">
            <a:extLst>
              <a:ext uri="{FF2B5EF4-FFF2-40B4-BE49-F238E27FC236}">
                <a16:creationId xmlns="" xmlns:a16="http://schemas.microsoft.com/office/drawing/2014/main" id="{A0B9BEB4-5861-4ABA-B2C4-0F21EB7F3253}"/>
              </a:ext>
            </a:extLst>
          </p:cNvPr>
          <p:cNvSpPr>
            <a:spLocks noChangeArrowheads="1"/>
          </p:cNvSpPr>
          <p:nvPr/>
        </p:nvSpPr>
        <p:spPr bwMode="auto">
          <a:xfrm rot="2545732">
            <a:off x="617070" y="2056749"/>
            <a:ext cx="1067576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t-BR"/>
          </a:p>
        </p:txBody>
      </p:sp>
      <p:sp>
        <p:nvSpPr>
          <p:cNvPr id="5" name="Título 1">
            <a:extLst>
              <a:ext uri="{FF2B5EF4-FFF2-40B4-BE49-F238E27FC236}">
                <a16:creationId xmlns="" xmlns:a16="http://schemas.microsoft.com/office/drawing/2014/main" id="{89083214-F373-4F4C-BBB9-060768B2EE42}"/>
              </a:ext>
            </a:extLst>
          </p:cNvPr>
          <p:cNvSpPr>
            <a:spLocks noGrp="1"/>
          </p:cNvSpPr>
          <p:nvPr>
            <p:ph type="title"/>
          </p:nvPr>
        </p:nvSpPr>
        <p:spPr>
          <a:xfrm>
            <a:off x="251520" y="836712"/>
            <a:ext cx="7992888" cy="2592288"/>
          </a:xfrm>
        </p:spPr>
        <p:txBody>
          <a:bodyPr>
            <a:normAutofit/>
          </a:bodyPr>
          <a:lstStyle/>
          <a:p>
            <a:r>
              <a:rPr lang="pt-BR" sz="6000" b="1" dirty="0" smtClean="0">
                <a:latin typeface="Arial" panose="020B0604020202020204" pitchFamily="34" charset="0"/>
                <a:cs typeface="Arial" panose="020B0604020202020204" pitchFamily="34" charset="0"/>
              </a:rPr>
              <a:t>O Projeto</a:t>
            </a:r>
            <a:br>
              <a:rPr lang="pt-BR" sz="6000" b="1" dirty="0" smtClean="0">
                <a:latin typeface="Arial" panose="020B0604020202020204" pitchFamily="34" charset="0"/>
                <a:cs typeface="Arial" panose="020B0604020202020204" pitchFamily="34" charset="0"/>
              </a:rPr>
            </a:br>
            <a:r>
              <a:rPr lang="pt-BR" sz="5400" b="1" dirty="0" smtClean="0">
                <a:latin typeface="Arial" panose="020B0604020202020204" pitchFamily="34" charset="0"/>
                <a:cs typeface="Arial" panose="020B0604020202020204" pitchFamily="34" charset="0"/>
              </a:rPr>
              <a:t>TANGARÁ RECICLA</a:t>
            </a:r>
            <a:r>
              <a:rPr lang="pt-BR" sz="6000" b="1" dirty="0" smtClean="0">
                <a:latin typeface="Arial" panose="020B0604020202020204" pitchFamily="34" charset="0"/>
                <a:cs typeface="Arial" panose="020B0604020202020204" pitchFamily="34" charset="0"/>
              </a:rPr>
              <a:t>       </a:t>
            </a:r>
            <a:endParaRPr lang="pt-BR" sz="6000" b="1" dirty="0">
              <a:latin typeface="Arial" panose="020B0604020202020204" pitchFamily="34" charset="0"/>
              <a:cs typeface="Arial" panose="020B0604020202020204" pitchFamily="34" charset="0"/>
            </a:endParaRPr>
          </a:p>
        </p:txBody>
      </p:sp>
      <p:sp>
        <p:nvSpPr>
          <p:cNvPr id="6" name="Título 1">
            <a:extLst>
              <a:ext uri="{FF2B5EF4-FFF2-40B4-BE49-F238E27FC236}">
                <a16:creationId xmlns="" xmlns:a16="http://schemas.microsoft.com/office/drawing/2014/main" id="{89083214-F373-4F4C-BBB9-060768B2EE42}"/>
              </a:ext>
            </a:extLst>
          </p:cNvPr>
          <p:cNvSpPr txBox="1">
            <a:spLocks/>
          </p:cNvSpPr>
          <p:nvPr/>
        </p:nvSpPr>
        <p:spPr>
          <a:xfrm>
            <a:off x="251520" y="3068960"/>
            <a:ext cx="8640960" cy="259228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pt-BR" sz="4000" b="1" dirty="0" smtClean="0">
                <a:latin typeface="Arial" panose="020B0604020202020204" pitchFamily="34" charset="0"/>
                <a:ea typeface="+mj-ea"/>
                <a:cs typeface="Arial" panose="020B0604020202020204" pitchFamily="34" charset="0"/>
              </a:rPr>
              <a:t>Foi criado no ano de 2007</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e</a:t>
            </a:r>
            <a:r>
              <a:rPr kumimoji="0" lang="pt-BR" sz="4000" b="1" i="0" u="none" strike="noStrike" kern="1200" cap="none" spc="0" normalizeH="0" noProof="0" dirty="0" smtClean="0">
                <a:ln>
                  <a:noFill/>
                </a:ln>
                <a:solidFill>
                  <a:schemeClr val="tx1"/>
                </a:solidFill>
                <a:uLnTx/>
                <a:uFillTx/>
                <a:latin typeface="Arial" panose="020B0604020202020204" pitchFamily="34" charset="0"/>
                <a:ea typeface="+mj-ea"/>
                <a:cs typeface="Arial" panose="020B0604020202020204" pitchFamily="34" charset="0"/>
              </a:rPr>
              <a:t> atende 100% da área urbana do Município de Tangará da Serra MT.</a:t>
            </a:r>
            <a:r>
              <a:rPr kumimoji="0" lang="pt-BR" sz="40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       </a:t>
            </a:r>
            <a:endParaRPr kumimoji="0" lang="pt-BR" sz="4000" b="1"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pic>
        <p:nvPicPr>
          <p:cNvPr id="10" name="Imagem 9">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11" name="Imagem 10"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extLst>
      <p:ext uri="{BB962C8B-B14F-4D97-AF65-F5344CB8AC3E}">
        <p14:creationId xmlns="" xmlns:p14="http://schemas.microsoft.com/office/powerpoint/2010/main" val="1074042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ítulo 1">
            <a:extLst>
              <a:ext uri="{FF2B5EF4-FFF2-40B4-BE49-F238E27FC236}">
                <a16:creationId xmlns="" xmlns:a16="http://schemas.microsoft.com/office/drawing/2014/main" id="{89083214-F373-4F4C-BBB9-060768B2EE42}"/>
              </a:ext>
            </a:extLst>
          </p:cNvPr>
          <p:cNvSpPr txBox="1">
            <a:spLocks/>
          </p:cNvSpPr>
          <p:nvPr/>
        </p:nvSpPr>
        <p:spPr>
          <a:xfrm>
            <a:off x="251520" y="1628800"/>
            <a:ext cx="8496944" cy="4176464"/>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lang="pt-BR" sz="3200" b="1" dirty="0" smtClean="0">
                <a:latin typeface="Arial" panose="020B0604020202020204" pitchFamily="34" charset="0"/>
                <a:ea typeface="+mj-ea"/>
                <a:cs typeface="Arial" panose="020B0604020202020204" pitchFamily="34" charset="0"/>
              </a:rPr>
              <a:t>Separação </a:t>
            </a:r>
            <a:r>
              <a:rPr lang="pt-BR" sz="3200" b="1" dirty="0" smtClean="0">
                <a:latin typeface="Arial" panose="020B0604020202020204" pitchFamily="34" charset="0"/>
                <a:ea typeface="+mj-ea"/>
                <a:cs typeface="Arial" panose="020B0604020202020204" pitchFamily="34" charset="0"/>
              </a:rPr>
              <a:t>do material </a:t>
            </a:r>
            <a:r>
              <a:rPr lang="pt-BR" sz="3200" b="1" dirty="0" smtClean="0">
                <a:latin typeface="Arial" panose="020B0604020202020204" pitchFamily="34" charset="0"/>
                <a:ea typeface="+mj-ea"/>
                <a:cs typeface="Arial" panose="020B0604020202020204" pitchFamily="34" charset="0"/>
              </a:rPr>
              <a:t>ocorre na origem</a:t>
            </a:r>
            <a:endParaRPr lang="pt-BR" sz="3200" b="1" dirty="0" smtClean="0">
              <a:latin typeface="Arial" panose="020B0604020202020204" pitchFamily="34" charset="0"/>
              <a:ea typeface="+mj-ea"/>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endParaRPr lang="pt-BR" sz="1600" b="1" dirty="0" smtClean="0">
              <a:latin typeface="Arial" panose="020B0604020202020204" pitchFamily="34" charset="0"/>
              <a:ea typeface="+mj-ea"/>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2x</a:t>
            </a:r>
            <a:r>
              <a:rPr kumimoji="0" lang="pt-BR" sz="3200" b="1" i="0" u="none" strike="noStrike" kern="1200" cap="none" spc="0" normalizeH="0" noProof="0" dirty="0" smtClean="0">
                <a:ln>
                  <a:noFill/>
                </a:ln>
                <a:solidFill>
                  <a:schemeClr val="tx1"/>
                </a:solidFill>
                <a:uLnTx/>
                <a:uFillTx/>
                <a:latin typeface="Arial" panose="020B0604020202020204" pitchFamily="34" charset="0"/>
                <a:ea typeface="+mj-ea"/>
                <a:cs typeface="Arial" panose="020B0604020202020204" pitchFamily="34" charset="0"/>
              </a:rPr>
              <a:t>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por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semana no centro da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cidade</a:t>
            </a:r>
          </a:p>
          <a:p>
            <a:pPr marL="0" marR="0" lvl="0" indent="0" defTabSz="914400" rtl="0" eaLnBrk="1" fontAlgn="auto" latinLnBrk="0" hangingPunct="1">
              <a:lnSpc>
                <a:spcPct val="100000"/>
              </a:lnSpc>
              <a:spcBef>
                <a:spcPct val="0"/>
              </a:spcBef>
              <a:spcAft>
                <a:spcPts val="0"/>
              </a:spcAft>
              <a:buClrTx/>
              <a:buSzTx/>
              <a:buFont typeface="Arial" pitchFamily="34" charset="0"/>
              <a:buChar char="•"/>
              <a:tabLst/>
              <a:defRPr/>
            </a:pP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1x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por semana nos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bairros</a:t>
            </a:r>
            <a:endPar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endParaRPr kumimoji="0" lang="pt-BR" sz="11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SAMAE </a:t>
            </a:r>
            <a:r>
              <a:rPr kumimoji="0" lang="pt-BR" sz="3200" b="1" i="0" u="none" strike="noStrike" kern="1200" cap="none" spc="0" normalizeH="0" baseline="0" noProof="0" dirty="0" smtClean="0">
                <a:ln>
                  <a:noFill/>
                </a:ln>
                <a:solidFill>
                  <a:schemeClr val="tx1"/>
                </a:solidFill>
                <a:uLnTx/>
                <a:uFillTx/>
                <a:latin typeface="Arial" panose="020B0604020202020204" pitchFamily="34" charset="0"/>
                <a:ea typeface="+mj-ea"/>
                <a:cs typeface="Arial" panose="020B0604020202020204" pitchFamily="34" charset="0"/>
              </a:rPr>
              <a:t>coleta 50% do material e a COOPERTAN</a:t>
            </a:r>
            <a:r>
              <a:rPr kumimoji="0" lang="pt-BR" sz="3200" b="1" i="0" u="none" strike="noStrike" kern="1200" cap="none" spc="0" normalizeH="0" noProof="0" dirty="0" smtClean="0">
                <a:ln>
                  <a:noFill/>
                </a:ln>
                <a:solidFill>
                  <a:schemeClr val="tx1"/>
                </a:solidFill>
                <a:uLnTx/>
                <a:uFillTx/>
                <a:latin typeface="Arial" panose="020B0604020202020204" pitchFamily="34" charset="0"/>
                <a:ea typeface="+mj-ea"/>
                <a:cs typeface="Arial" panose="020B0604020202020204" pitchFamily="34" charset="0"/>
              </a:rPr>
              <a:t> outros 50%, através de contrato de prestação de serviços. </a:t>
            </a:r>
            <a:endParaRPr kumimoji="0" lang="pt-BR" sz="3200" b="1" i="0" u="none" strike="noStrike" kern="1200" cap="none" spc="0" normalizeH="0" baseline="0" noProof="0" dirty="0">
              <a:ln>
                <a:noFill/>
              </a:ln>
              <a:solidFill>
                <a:schemeClr val="tx1"/>
              </a:solidFill>
              <a:uLnTx/>
              <a:uFillTx/>
              <a:latin typeface="Arial" panose="020B0604020202020204" pitchFamily="34" charset="0"/>
              <a:ea typeface="+mj-ea"/>
              <a:cs typeface="Arial" panose="020B0604020202020204" pitchFamily="34" charset="0"/>
            </a:endParaRPr>
          </a:p>
        </p:txBody>
      </p:sp>
      <p:pic>
        <p:nvPicPr>
          <p:cNvPr id="4" name="Imagem 3">
            <a:extLst>
              <a:ext uri="{FF2B5EF4-FFF2-40B4-BE49-F238E27FC236}">
                <a16:creationId xmlns="" xmlns:a16="http://schemas.microsoft.com/office/drawing/2014/main" id="{24987866-C11C-4544-945C-DE176C41DA62}"/>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67544" y="620688"/>
            <a:ext cx="1471691" cy="1274290"/>
          </a:xfrm>
          <a:prstGeom prst="rect">
            <a:avLst/>
          </a:prstGeom>
        </p:spPr>
      </p:pic>
      <p:pic>
        <p:nvPicPr>
          <p:cNvPr id="5" name="Imagem 4"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452320" y="476673"/>
            <a:ext cx="1076120" cy="1499238"/>
          </a:xfrm>
          <a:prstGeom prst="rect">
            <a:avLst/>
          </a:prstGeom>
        </p:spPr>
      </p:pic>
    </p:spTree>
    <p:extLst>
      <p:ext uri="{BB962C8B-B14F-4D97-AF65-F5344CB8AC3E}">
        <p14:creationId xmlns="" xmlns:p14="http://schemas.microsoft.com/office/powerpoint/2010/main" val="38599186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07504" y="1844824"/>
            <a:ext cx="4968552" cy="3744416"/>
          </a:xfrm>
        </p:spPr>
        <p:txBody>
          <a:bodyPr>
            <a:normAutofit fontScale="85000" lnSpcReduction="10000"/>
          </a:bodyPr>
          <a:lstStyle/>
          <a:p>
            <a:pPr algn="ctr"/>
            <a:r>
              <a:rPr lang="pt-BR" sz="3300" dirty="0" smtClean="0"/>
              <a:t>No ato da coleta são distribuídas sacolas do Projeto Tangará Recicla, que são fornecidas pelo SAMAE.</a:t>
            </a:r>
          </a:p>
          <a:p>
            <a:pPr algn="ctr"/>
            <a:r>
              <a:rPr lang="pt-BR" sz="3300" dirty="0" smtClean="0"/>
              <a:t>Volume distribuído:</a:t>
            </a:r>
          </a:p>
          <a:p>
            <a:r>
              <a:rPr lang="pt-BR" sz="3800" dirty="0" smtClean="0"/>
              <a:t>     20.000 por semana</a:t>
            </a:r>
          </a:p>
          <a:p>
            <a:r>
              <a:rPr lang="pt-BR" sz="3800" dirty="0" smtClean="0"/>
              <a:t>     80.000 por mês</a:t>
            </a:r>
          </a:p>
          <a:p>
            <a:r>
              <a:rPr lang="pt-BR" sz="3800" dirty="0" smtClean="0"/>
              <a:t>     960.000 por ano</a:t>
            </a:r>
          </a:p>
          <a:p>
            <a:endParaRPr lang="pt-BR" sz="1600" dirty="0"/>
          </a:p>
        </p:txBody>
      </p:sp>
      <p:pic>
        <p:nvPicPr>
          <p:cNvPr id="5" name="Imagem 4" descr="Uma imagem contendo folha&#10;&#10;Descrição gerada automaticamente">
            <a:extLst>
              <a:ext uri="{FF2B5EF4-FFF2-40B4-BE49-F238E27FC236}">
                <a16:creationId xmlns="" xmlns:a16="http://schemas.microsoft.com/office/drawing/2014/main" id="{FB487940-672B-4503-9961-31F3D53F5DD8}"/>
              </a:ext>
            </a:extLst>
          </p:cNvPr>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012752" y="386992"/>
            <a:ext cx="1047080" cy="1457832"/>
          </a:xfrm>
          <a:prstGeom prst="rect">
            <a:avLst/>
          </a:prstGeom>
        </p:spPr>
      </p:pic>
      <p:pic>
        <p:nvPicPr>
          <p:cNvPr id="2050" name="Picture 2"/>
          <p:cNvPicPr>
            <a:picLocks noGrp="1" noChangeAspect="1" noChangeArrowheads="1"/>
          </p:cNvPicPr>
          <p:nvPr>
            <p:ph idx="1"/>
          </p:nvPr>
        </p:nvPicPr>
        <p:blipFill>
          <a:blip r:embed="rId3" cstate="print"/>
          <a:srcRect/>
          <a:stretch>
            <a:fillRect/>
          </a:stretch>
        </p:blipFill>
        <p:spPr bwMode="auto">
          <a:xfrm>
            <a:off x="5004048" y="404815"/>
            <a:ext cx="3888432" cy="2452452"/>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1098"/>
          <a:stretch>
            <a:fillRect/>
          </a:stretch>
        </p:blipFill>
        <p:spPr bwMode="auto">
          <a:xfrm>
            <a:off x="5004048" y="2924944"/>
            <a:ext cx="3888432"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m 4" descr="86b5a40f-3b78-42c3-a6ed-b738ba2b3516.jpg"/>
          <p:cNvPicPr>
            <a:picLocks noChangeAspect="1"/>
          </p:cNvPicPr>
          <p:nvPr/>
        </p:nvPicPr>
        <p:blipFill>
          <a:blip r:embed="rId2" cstate="print"/>
          <a:stretch>
            <a:fillRect/>
          </a:stretch>
        </p:blipFill>
        <p:spPr>
          <a:xfrm>
            <a:off x="35496" y="332656"/>
            <a:ext cx="4453069" cy="6237312"/>
          </a:xfrm>
          <a:prstGeom prst="rect">
            <a:avLst/>
          </a:prstGeom>
        </p:spPr>
      </p:pic>
      <p:pic>
        <p:nvPicPr>
          <p:cNvPr id="6" name="Imagem 5" descr="WhatsApp Image 2019-05-09 at 10.57.56 (1).jpeg"/>
          <p:cNvPicPr>
            <a:picLocks noChangeAspect="1"/>
          </p:cNvPicPr>
          <p:nvPr/>
        </p:nvPicPr>
        <p:blipFill>
          <a:blip r:embed="rId3" cstate="print"/>
          <a:stretch>
            <a:fillRect/>
          </a:stretch>
        </p:blipFill>
        <p:spPr>
          <a:xfrm>
            <a:off x="4650409" y="332656"/>
            <a:ext cx="4458095" cy="623731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aixaDeTexto 5">
            <a:extLst>
              <a:ext uri="{FF2B5EF4-FFF2-40B4-BE49-F238E27FC236}">
                <a16:creationId xmlns="" xmlns:a16="http://schemas.microsoft.com/office/drawing/2014/main" id="{52E19978-8AF0-41DF-A2C1-10655B879CAB}"/>
              </a:ext>
            </a:extLst>
          </p:cNvPr>
          <p:cNvSpPr txBox="1"/>
          <p:nvPr/>
        </p:nvSpPr>
        <p:spPr>
          <a:xfrm>
            <a:off x="323528" y="332657"/>
            <a:ext cx="8568952" cy="6186309"/>
          </a:xfrm>
          <a:prstGeom prst="rect">
            <a:avLst/>
          </a:prstGeom>
          <a:noFill/>
        </p:spPr>
        <p:txBody>
          <a:bodyPr wrap="square" rtlCol="0">
            <a:spAutoFit/>
          </a:bodyPr>
          <a:lstStyle/>
          <a:p>
            <a:pPr algn="ctr"/>
            <a:r>
              <a:rPr lang="pt-BR" sz="3600" b="1" dirty="0" smtClean="0">
                <a:latin typeface="Arial" panose="020B0604020202020204" pitchFamily="34" charset="0"/>
                <a:cs typeface="Arial" panose="020B0604020202020204" pitchFamily="34" charset="0"/>
              </a:rPr>
              <a:t>Campanhas de conscientização foram realizadas na implantação do projeto e eram feitas periodicamente, todavia, no ano de 2018 o SAMAE criou e implantou a </a:t>
            </a:r>
          </a:p>
          <a:p>
            <a:pPr algn="ctr"/>
            <a:r>
              <a:rPr lang="pt-BR" sz="3600" b="1" u="sng" dirty="0" smtClean="0">
                <a:latin typeface="Arial" panose="020B0604020202020204" pitchFamily="34" charset="0"/>
                <a:cs typeface="Arial" panose="020B0604020202020204" pitchFamily="34" charset="0"/>
              </a:rPr>
              <a:t>Coordenação de Educação Ambiental </a:t>
            </a:r>
            <a:r>
              <a:rPr lang="pt-BR" sz="3600" b="1" dirty="0" smtClean="0">
                <a:latin typeface="Arial" panose="020B0604020202020204" pitchFamily="34" charset="0"/>
                <a:cs typeface="Arial" panose="020B0604020202020204" pitchFamily="34" charset="0"/>
              </a:rPr>
              <a:t>para desenvolver um trabalho contínuo de conscientização junto às instituições de ensino e a sociedade civil organizada</a:t>
            </a:r>
          </a:p>
          <a:p>
            <a:pPr algn="ctr"/>
            <a:endParaRPr lang="pt-BR" sz="36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4166856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Clássico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1579</TotalTime>
  <Words>704</Words>
  <Application>Microsoft Office PowerPoint</Application>
  <PresentationFormat>Apresentação na tela (4:3)</PresentationFormat>
  <Paragraphs>88</Paragraphs>
  <Slides>31</Slides>
  <Notes>0</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Slide 2</vt:lpstr>
      <vt:lpstr>Slide 3</vt:lpstr>
      <vt:lpstr>Slide 4</vt:lpstr>
      <vt:lpstr>O Projeto TANGARÁ RECICLA       </vt:lpstr>
      <vt:lpstr>Slide 6</vt:lpstr>
      <vt:lpstr>Slide 7</vt:lpstr>
      <vt:lpstr>Slide 8</vt:lpstr>
      <vt:lpstr>Slide 9</vt:lpstr>
      <vt:lpstr>Slide 10</vt:lpstr>
      <vt:lpstr>Slide 11</vt:lpstr>
      <vt:lpstr>Slide 12</vt:lpstr>
      <vt:lpstr>COOPERTAN ONTEM</vt:lpstr>
      <vt:lpstr> COOPERTAN HOJE </vt:lpstr>
      <vt:lpstr>COOPERTAN AMANHÃ</vt:lpstr>
      <vt:lpstr>FUTURA SEDE DA COOPERTAN</vt:lpstr>
      <vt:lpstr>VEICULOS DE COLETA COOPERTAN</vt:lpstr>
      <vt:lpstr>VEICULOS DE COLETA SAMAE</vt:lpstr>
      <vt:lpstr>OUTROS PROJETOS TANGARÁ RECICLA</vt:lpstr>
      <vt:lpstr>RESÍDUOS DA CONSTRUÇÃO CIVIL</vt:lpstr>
      <vt:lpstr>ECOPONTO DE PNEUS</vt:lpstr>
      <vt:lpstr>CONSTRUÇÃO DE ECOPONTOS</vt:lpstr>
      <vt:lpstr>A Cidade de Tangará da Serra é dividida em 4 setores:  Norte, Sul, Leste e Oeste e estes ECOPONTOS serão construídos 1 em cada setor da cidade.</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HP</cp:lastModifiedBy>
  <cp:revision>63</cp:revision>
  <dcterms:created xsi:type="dcterms:W3CDTF">2018-05-02T19:43:05Z</dcterms:created>
  <dcterms:modified xsi:type="dcterms:W3CDTF">2019-05-09T14:40:32Z</dcterms:modified>
</cp:coreProperties>
</file>