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3" r:id="rId2"/>
    <p:sldId id="444" r:id="rId3"/>
    <p:sldId id="459" r:id="rId4"/>
    <p:sldId id="458" r:id="rId5"/>
    <p:sldId id="4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D9B14-B487-499C-B08D-ABDC143B48B8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E8252-5731-467D-9B62-17FAA9112C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12293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F9648-3A09-4F24-A782-71AB6C1BAE7E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2CE84-68CF-4057-A32B-5D3F50E4615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00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E038-A9E0-4CBB-B742-3C7B7392F5F4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061-C53B-465E-9CEB-61B07A060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5212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4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E038-A9E0-4CBB-B742-3C7B7392F5F4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061-C53B-465E-9CEB-61B07A060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3E038-A9E0-4CBB-B742-3C7B7392F5F4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2061-C53B-465E-9CEB-61B07A060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820472" cy="175562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00CC"/>
                </a:solidFill>
              </a:rPr>
              <a:t>Autarquias ou Empresas Públicas: Vantagens e Desvantagens</a:t>
            </a:r>
            <a:endParaRPr lang="pt-BR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Subtítulo 11"/>
          <p:cNvSpPr>
            <a:spLocks noGrp="1"/>
          </p:cNvSpPr>
          <p:nvPr>
            <p:ph type="subTitle" idx="1"/>
          </p:nvPr>
        </p:nvSpPr>
        <p:spPr>
          <a:xfrm>
            <a:off x="989600" y="5229200"/>
            <a:ext cx="7200800" cy="816496"/>
          </a:xfrm>
        </p:spPr>
        <p:txBody>
          <a:bodyPr>
            <a:normAutofit fontScale="40000" lnSpcReduction="20000"/>
          </a:bodyPr>
          <a:lstStyle/>
          <a:p>
            <a:endParaRPr lang="pt-BR" b="1" dirty="0" smtClean="0">
              <a:solidFill>
                <a:schemeClr val="tx1"/>
              </a:solidFill>
              <a:latin typeface="+mn-lt"/>
            </a:endParaRPr>
          </a:p>
          <a:p>
            <a:endParaRPr lang="pt-BR" b="1" dirty="0">
              <a:solidFill>
                <a:schemeClr val="tx1"/>
              </a:solidFill>
              <a:latin typeface="+mn-lt"/>
            </a:endParaRPr>
          </a:p>
          <a:p>
            <a:r>
              <a:rPr lang="pt-BR" sz="6000" b="1" dirty="0" smtClean="0">
                <a:solidFill>
                  <a:srgbClr val="0000CC"/>
                </a:solidFill>
                <a:latin typeface="+mn-lt"/>
              </a:rPr>
              <a:t>Poços de Caldas, </a:t>
            </a:r>
            <a:r>
              <a:rPr lang="pt-BR" sz="6000" b="1" dirty="0" smtClean="0">
                <a:solidFill>
                  <a:srgbClr val="0000CC"/>
                </a:solidFill>
                <a:latin typeface="+mn-lt"/>
              </a:rPr>
              <a:t>28 </a:t>
            </a:r>
            <a:r>
              <a:rPr lang="pt-BR" sz="6000" b="1" dirty="0" smtClean="0">
                <a:solidFill>
                  <a:srgbClr val="0000CC"/>
                </a:solidFill>
                <a:latin typeface="+mn-lt"/>
              </a:rPr>
              <a:t>de maio </a:t>
            </a:r>
            <a:r>
              <a:rPr lang="pt-BR" sz="6000" b="1" dirty="0">
                <a:solidFill>
                  <a:srgbClr val="0000CC"/>
                </a:solidFill>
                <a:latin typeface="+mn-lt"/>
              </a:rPr>
              <a:t>de </a:t>
            </a:r>
            <a:r>
              <a:rPr lang="pt-BR" sz="6000" b="1" dirty="0" smtClean="0">
                <a:solidFill>
                  <a:srgbClr val="0000CC"/>
                </a:solidFill>
                <a:latin typeface="+mn-lt"/>
              </a:rPr>
              <a:t>2015</a:t>
            </a:r>
            <a:endParaRPr lang="pt-BR" sz="6000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4098" name="Picture 2" descr="http://www.assemae.org.br/images/logo-assembleia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0"/>
            <a:ext cx="3524250" cy="1181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621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79512" y="2852936"/>
            <a:ext cx="8676456" cy="1470025"/>
          </a:xfrm>
        </p:spPr>
        <p:txBody>
          <a:bodyPr>
            <a:normAutofit fontScale="90000"/>
          </a:bodyPr>
          <a:lstStyle/>
          <a:p>
            <a:pPr algn="l"/>
            <a:r>
              <a:rPr lang="pt-BR" sz="4900" b="1" dirty="0" smtClean="0">
                <a:solidFill>
                  <a:srgbClr val="0000CC"/>
                </a:solidFill>
              </a:rPr>
              <a:t>        Administração Pública</a:t>
            </a:r>
            <a:r>
              <a:rPr lang="pt-BR" sz="4900" b="1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solidFill>
                  <a:srgbClr val="0000CC"/>
                </a:solidFill>
              </a:rPr>
              <a:t>Direta</a:t>
            </a:r>
            <a:r>
              <a:rPr lang="pt-BR" dirty="0" smtClean="0">
                <a:solidFill>
                  <a:srgbClr val="0000CC"/>
                </a:solidFill>
              </a:rPr>
              <a:t>: </a:t>
            </a:r>
            <a:r>
              <a:rPr lang="pt-BR" sz="3600" dirty="0" smtClean="0"/>
              <a:t>Executivo, Legislativo e Judiciário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b="1" dirty="0" smtClean="0">
                <a:solidFill>
                  <a:srgbClr val="0000CC"/>
                </a:solidFill>
              </a:rPr>
              <a:t>Indireta</a:t>
            </a:r>
            <a:r>
              <a:rPr lang="pt-BR" sz="3600" b="1" dirty="0" smtClean="0">
                <a:solidFill>
                  <a:srgbClr val="0000CC"/>
                </a:solidFill>
              </a:rPr>
              <a:t>: </a:t>
            </a:r>
            <a:r>
              <a:rPr lang="pt-BR" sz="3100" b="1" dirty="0" smtClean="0">
                <a:solidFill>
                  <a:srgbClr val="0000CC"/>
                </a:solidFill>
              </a:rPr>
              <a:t> </a:t>
            </a:r>
            <a:r>
              <a:rPr lang="pt-BR" sz="3100" dirty="0" smtClean="0"/>
              <a:t>Autarquias, Fundações, Empresas </a:t>
            </a:r>
            <a:r>
              <a:rPr lang="pt-BR" sz="3100" dirty="0" smtClean="0"/>
              <a:t>Públicas, </a:t>
            </a:r>
            <a:r>
              <a:rPr lang="pt-BR" sz="3100" dirty="0" smtClean="0"/>
              <a:t>Sociedades de Economia </a:t>
            </a:r>
            <a:r>
              <a:rPr lang="pt-BR" sz="3100" dirty="0" smtClean="0"/>
              <a:t>Mista</a:t>
            </a:r>
            <a:r>
              <a:rPr lang="pt-BR" sz="3100" dirty="0" smtClean="0"/>
              <a:t> </a:t>
            </a:r>
            <a:r>
              <a:rPr lang="pt-BR" sz="3100" dirty="0" smtClean="0"/>
              <a:t>e Fundos Especiais.</a:t>
            </a:r>
            <a:endParaRPr lang="pt-BR" dirty="0"/>
          </a:p>
        </p:txBody>
      </p:sp>
      <p:pic>
        <p:nvPicPr>
          <p:cNvPr id="6" name="Picture 2" descr="http://www.assemae.org.br/images/logo-assembleia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3524250" cy="1181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786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352928" cy="3672408"/>
          </a:xfrm>
        </p:spPr>
        <p:txBody>
          <a:bodyPr>
            <a:normAutofit/>
          </a:bodyPr>
          <a:lstStyle/>
          <a:p>
            <a:pPr algn="l"/>
            <a:r>
              <a:rPr lang="pt-BR" sz="2400" b="1" u="sng" dirty="0" smtClean="0">
                <a:solidFill>
                  <a:srgbClr val="0000CC"/>
                </a:solidFill>
              </a:rPr>
              <a:t>Autarquias</a:t>
            </a:r>
            <a:r>
              <a:rPr lang="pt-BR" sz="2400" b="1" dirty="0" smtClean="0">
                <a:solidFill>
                  <a:srgbClr val="0000CC"/>
                </a:solidFill>
              </a:rPr>
              <a:t>                                       </a:t>
            </a:r>
            <a:r>
              <a:rPr lang="pt-BR" sz="2400" b="1" u="sng" dirty="0" smtClean="0">
                <a:solidFill>
                  <a:srgbClr val="0000CC"/>
                </a:solidFill>
              </a:rPr>
              <a:t>Empresas Públicas</a:t>
            </a:r>
            <a:r>
              <a:rPr lang="pt-BR" sz="2800" u="sng" dirty="0" smtClean="0">
                <a:solidFill>
                  <a:srgbClr val="0000CC"/>
                </a:solidFill>
              </a:rPr>
              <a:t/>
            </a:r>
            <a:br>
              <a:rPr lang="pt-BR" sz="2800" u="sng" dirty="0" smtClean="0">
                <a:solidFill>
                  <a:srgbClr val="0000CC"/>
                </a:solidFill>
              </a:rPr>
            </a:br>
            <a:r>
              <a:rPr lang="pt-BR" sz="2800" u="sng" dirty="0" smtClean="0"/>
              <a:t/>
            </a:r>
            <a:br>
              <a:rPr lang="pt-BR" sz="2800" u="sng" dirty="0" smtClean="0"/>
            </a:br>
            <a:r>
              <a:rPr lang="pt-BR" sz="1400" b="1" dirty="0" smtClean="0"/>
              <a:t>Criado por Lei Específica                                                        Criado por Lei Específica</a:t>
            </a:r>
            <a:br>
              <a:rPr lang="pt-BR" sz="1400" b="1" dirty="0" smtClean="0"/>
            </a:br>
            <a:r>
              <a:rPr lang="pt-BR" sz="1400" b="1" dirty="0" smtClean="0"/>
              <a:t>PJ de Direito Público                                                               PJ de Direito Privado</a:t>
            </a:r>
            <a:br>
              <a:rPr lang="pt-BR" sz="1400" b="1" dirty="0" smtClean="0"/>
            </a:br>
            <a:r>
              <a:rPr lang="pt-BR" sz="1400" b="1" dirty="0" smtClean="0"/>
              <a:t>Patrimônio é oriundo Ent. Estatal  Vinculada                       Capital Exclusivamente Público</a:t>
            </a:r>
            <a:br>
              <a:rPr lang="pt-BR" sz="1400" b="1" dirty="0" smtClean="0"/>
            </a:br>
            <a:r>
              <a:rPr lang="pt-BR" sz="1400" b="1" dirty="0" smtClean="0"/>
              <a:t>Patrimônio e Receitas Próprias                                              Não gozam de imunidade tributária</a:t>
            </a:r>
            <a:br>
              <a:rPr lang="pt-BR" sz="1400" b="1" dirty="0" smtClean="0"/>
            </a:br>
            <a:r>
              <a:rPr lang="pt-BR" sz="1400" b="1" dirty="0" smtClean="0"/>
              <a:t>Utilizam Contabilidade Pública                                               Utilizam Contabilidade Geral</a:t>
            </a:r>
            <a:br>
              <a:rPr lang="pt-BR" sz="1400" b="1" dirty="0" smtClean="0"/>
            </a:br>
            <a:r>
              <a:rPr lang="pt-BR" sz="1400" b="1" dirty="0" smtClean="0"/>
              <a:t>Regime Trabalhista Servidor Público                                     Regime Trabalhista CLT</a:t>
            </a:r>
            <a:r>
              <a:rPr lang="pt-BR" sz="2800" u="sng" dirty="0" smtClean="0"/>
              <a:t/>
            </a:r>
            <a:br>
              <a:rPr lang="pt-BR" sz="2800" u="sng" dirty="0" smtClean="0"/>
            </a:br>
            <a:endParaRPr lang="pt-BR" sz="1300" u="sng" dirty="0"/>
          </a:p>
        </p:txBody>
      </p:sp>
      <p:pic>
        <p:nvPicPr>
          <p:cNvPr id="6" name="Picture 2" descr="http://www.assemae.org.br/images/logo-assembleia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8640"/>
            <a:ext cx="3524250" cy="1181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786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251520" y="2276872"/>
            <a:ext cx="8568952" cy="792088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rgbClr val="0000CC"/>
                </a:solidFill>
              </a:rPr>
              <a:t>Vantagens das empresas públicas</a:t>
            </a:r>
            <a:br>
              <a:rPr lang="pt-BR" sz="4000" b="1" dirty="0" smtClean="0">
                <a:solidFill>
                  <a:srgbClr val="0000CC"/>
                </a:solidFill>
              </a:rPr>
            </a:br>
            <a:r>
              <a:rPr lang="pt-BR" sz="4000" b="1" dirty="0" smtClean="0">
                <a:solidFill>
                  <a:srgbClr val="0000CC"/>
                </a:solidFill>
              </a:rPr>
              <a:t/>
            </a:r>
            <a:br>
              <a:rPr lang="pt-BR" sz="4000" b="1" dirty="0" smtClean="0">
                <a:solidFill>
                  <a:srgbClr val="0000CC"/>
                </a:solidFill>
              </a:rPr>
            </a:br>
            <a:endParaRPr lang="pt-BR" sz="4000" b="1" dirty="0">
              <a:solidFill>
                <a:srgbClr val="0000CC"/>
              </a:solidFill>
            </a:endParaRPr>
          </a:p>
        </p:txBody>
      </p:sp>
      <p:pic>
        <p:nvPicPr>
          <p:cNvPr id="6" name="Picture 2" descr="http://www.assemae.org.br/images/logo-assembleia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2656"/>
            <a:ext cx="3524250" cy="1181101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1259632" y="2996952"/>
            <a:ext cx="6048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 competitividade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b="1" dirty="0" smtClean="0"/>
              <a:t>governança corporativa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b="1" dirty="0" smtClean="0"/>
              <a:t>diversificação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b="1" dirty="0" smtClean="0"/>
              <a:t>base tributária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b="1" dirty="0" smtClean="0"/>
              <a:t>multiplicidade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b="1" dirty="0" smtClean="0"/>
              <a:t>geração de caixa para o acionista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xmlns="" val="26786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ctrTitle"/>
          </p:nvPr>
        </p:nvSpPr>
        <p:spPr>
          <a:xfrm>
            <a:off x="703800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00CC"/>
                </a:solidFill>
                <a:latin typeface="+mn-lt"/>
              </a:rPr>
              <a:t>Obrigado!</a:t>
            </a:r>
            <a:br>
              <a:rPr lang="pt-BR" b="1" dirty="0" smtClean="0">
                <a:solidFill>
                  <a:srgbClr val="0000CC"/>
                </a:solidFill>
                <a:latin typeface="+mn-lt"/>
              </a:rPr>
            </a:br>
            <a:r>
              <a:rPr lang="pt-BR" b="1" dirty="0" smtClean="0">
                <a:solidFill>
                  <a:srgbClr val="0000CC"/>
                </a:solidFill>
                <a:latin typeface="+mn-lt"/>
              </a:rPr>
              <a:t/>
            </a:r>
            <a:br>
              <a:rPr lang="pt-BR" b="1" dirty="0" smtClean="0">
                <a:solidFill>
                  <a:srgbClr val="0000CC"/>
                </a:solidFill>
                <a:latin typeface="+mn-lt"/>
              </a:rPr>
            </a:br>
            <a:r>
              <a:rPr lang="pt-BR" sz="2000" b="1" dirty="0" smtClean="0">
                <a:solidFill>
                  <a:srgbClr val="0000CC"/>
                </a:solidFill>
                <a:latin typeface="+mn-lt"/>
              </a:rPr>
              <a:t>João </a:t>
            </a:r>
            <a:r>
              <a:rPr lang="pt-BR" sz="2000" b="1" dirty="0" err="1" smtClean="0">
                <a:solidFill>
                  <a:srgbClr val="0000CC"/>
                </a:solidFill>
                <a:latin typeface="+mn-lt"/>
              </a:rPr>
              <a:t>Deom</a:t>
            </a:r>
            <a:r>
              <a:rPr lang="pt-BR" sz="2000" b="1" dirty="0" smtClean="0">
                <a:solidFill>
                  <a:srgbClr val="0000CC"/>
                </a:solidFill>
                <a:latin typeface="+mn-lt"/>
              </a:rPr>
              <a:t> Pereira</a:t>
            </a:r>
            <a:br>
              <a:rPr lang="pt-BR" sz="2000" b="1" dirty="0" smtClean="0">
                <a:solidFill>
                  <a:srgbClr val="0000CC"/>
                </a:solidFill>
                <a:latin typeface="+mn-lt"/>
              </a:rPr>
            </a:br>
            <a:r>
              <a:rPr lang="pt-BR" sz="2000" b="1" dirty="0" smtClean="0">
                <a:solidFill>
                  <a:srgbClr val="0000CC"/>
                </a:solidFill>
                <a:latin typeface="+mn-lt"/>
              </a:rPr>
              <a:t>Presidente da DME Participações S/A</a:t>
            </a:r>
            <a:endParaRPr lang="pt-BR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6" name="Picture 2" descr="http://www.assemae.org.br/images/logo-assembleia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2656"/>
            <a:ext cx="3524250" cy="1181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786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3961</TotalTime>
  <Words>48</Words>
  <Application>Microsoft Office PowerPoint</Application>
  <PresentationFormat>Apresentação na tela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Autarquias ou Empresas Públicas: Vantagens e Desvantagens</vt:lpstr>
      <vt:lpstr>        Administração Pública   Direta: Executivo, Legislativo e Judiciário  Indireta:  Autarquias, Fundações, Empresas Públicas, Sociedades de Economia Mista e Fundos Especiais.</vt:lpstr>
      <vt:lpstr>Autarquias                                       Empresas Públicas  Criado por Lei Específica                                                        Criado por Lei Específica PJ de Direito Público                                                               PJ de Direito Privado Patrimônio é oriundo Ent. Estatal  Vinculada                       Capital Exclusivamente Público Patrimônio e Receitas Próprias                                              Não gozam de imunidade tributária Utilizam Contabilidade Pública                                               Utilizam Contabilidade Geral Regime Trabalhista Servidor Público                                     Regime Trabalhista CLT </vt:lpstr>
      <vt:lpstr>Vantagens das empresas públicas  </vt:lpstr>
      <vt:lpstr>Obrigado!  João Deom Pereira Presidente da DME Participações S/A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rgarcia</dc:creator>
  <cp:lastModifiedBy>Deom Pereira</cp:lastModifiedBy>
  <cp:revision>293</cp:revision>
  <dcterms:created xsi:type="dcterms:W3CDTF">2012-12-13T12:16:50Z</dcterms:created>
  <dcterms:modified xsi:type="dcterms:W3CDTF">2015-05-28T01:03:01Z</dcterms:modified>
</cp:coreProperties>
</file>