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85" r:id="rId3"/>
    <p:sldMasterId id="2147483690" r:id="rId4"/>
    <p:sldMasterId id="2147483703" r:id="rId5"/>
    <p:sldMasterId id="2147483719" r:id="rId6"/>
  </p:sldMasterIdLst>
  <p:notesMasterIdLst>
    <p:notesMasterId r:id="rId27"/>
  </p:notesMasterIdLst>
  <p:sldIdLst>
    <p:sldId id="256" r:id="rId7"/>
    <p:sldId id="846" r:id="rId8"/>
    <p:sldId id="1582" r:id="rId9"/>
    <p:sldId id="417" r:id="rId10"/>
    <p:sldId id="1572" r:id="rId11"/>
    <p:sldId id="1571" r:id="rId12"/>
    <p:sldId id="1569" r:id="rId13"/>
    <p:sldId id="1574" r:id="rId14"/>
    <p:sldId id="1575" r:id="rId15"/>
    <p:sldId id="1576" r:id="rId16"/>
    <p:sldId id="1577" r:id="rId17"/>
    <p:sldId id="1578" r:id="rId18"/>
    <p:sldId id="1579" r:id="rId19"/>
    <p:sldId id="1581" r:id="rId20"/>
    <p:sldId id="1580" r:id="rId21"/>
    <p:sldId id="861" r:id="rId22"/>
    <p:sldId id="1583" r:id="rId23"/>
    <p:sldId id="1584" r:id="rId24"/>
    <p:sldId id="859" r:id="rId25"/>
    <p:sldId id="860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165" autoAdjust="0"/>
  </p:normalViewPr>
  <p:slideViewPr>
    <p:cSldViewPr snapToGrid="0">
      <p:cViewPr>
        <p:scale>
          <a:sx n="50" d="100"/>
          <a:sy n="50" d="100"/>
        </p:scale>
        <p:origin x="4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\Documents\A%20ATIVOS\ABES\Efeitos%20PNQS\M&#233;dia%20de%20servi&#231;os%20prestados%201997%20a%202020%20xau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944097373259717E-2"/>
          <c:y val="2.9276808345881287E-2"/>
          <c:w val="0.91275866884783341"/>
          <c:h val="0.8645238222476499"/>
        </c:manualLayout>
      </c:layout>
      <c:lineChart>
        <c:grouping val="standard"/>
        <c:varyColors val="0"/>
        <c:ser>
          <c:idx val="0"/>
          <c:order val="0"/>
          <c:tx>
            <c:v>Cias PNQS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'[Média de serviços prestados 1997 a 2020 xauf.xlsx]Plan1'!$C$9:$F$9</c:f>
              <c:numCache>
                <c:formatCode>General</c:formatCode>
                <c:ptCount val="4"/>
                <c:pt idx="0">
                  <c:v>1997</c:v>
                </c:pt>
                <c:pt idx="1">
                  <c:v>2005</c:v>
                </c:pt>
                <c:pt idx="2">
                  <c:v>2013</c:v>
                </c:pt>
                <c:pt idx="3">
                  <c:v>2020</c:v>
                </c:pt>
              </c:numCache>
            </c:numRef>
          </c:cat>
          <c:val>
            <c:numRef>
              <c:f>'[Média de serviços prestados 1997 a 2020 xauf.xlsx]Plan1'!$C$10:$F$10</c:f>
              <c:numCache>
                <c:formatCode>0.0</c:formatCode>
                <c:ptCount val="4"/>
                <c:pt idx="0">
                  <c:v>96.655161720499137</c:v>
                </c:pt>
                <c:pt idx="1">
                  <c:v>98.492405452688772</c:v>
                </c:pt>
                <c:pt idx="2">
                  <c:v>96.464411404327578</c:v>
                </c:pt>
                <c:pt idx="3">
                  <c:v>96.89242086829988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68-4F00-9E09-7E3A413A40F6}"/>
            </c:ext>
          </c:extLst>
        </c:ser>
        <c:ser>
          <c:idx val="1"/>
          <c:order val="1"/>
          <c:tx>
            <c:v>Cias Não PNQS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'[Média de serviços prestados 1997 a 2020 xauf.xlsx]Plan1'!$C$9:$F$9</c:f>
              <c:numCache>
                <c:formatCode>General</c:formatCode>
                <c:ptCount val="4"/>
                <c:pt idx="0">
                  <c:v>1997</c:v>
                </c:pt>
                <c:pt idx="1">
                  <c:v>2005</c:v>
                </c:pt>
                <c:pt idx="2">
                  <c:v>2013</c:v>
                </c:pt>
                <c:pt idx="3">
                  <c:v>2020</c:v>
                </c:pt>
              </c:numCache>
            </c:numRef>
          </c:cat>
          <c:val>
            <c:numRef>
              <c:f>'[Média de serviços prestados 1997 a 2020 xauf.xlsx]Plan1'!$C$15:$F$15</c:f>
              <c:numCache>
                <c:formatCode>0.0</c:formatCode>
                <c:ptCount val="4"/>
                <c:pt idx="0">
                  <c:v>84.262616129329032</c:v>
                </c:pt>
                <c:pt idx="1">
                  <c:v>90.466624665978529</c:v>
                </c:pt>
                <c:pt idx="2">
                  <c:v>87.677072449266589</c:v>
                </c:pt>
                <c:pt idx="3">
                  <c:v>83.39488097489091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68-4F00-9E09-7E3A413A4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698480"/>
        <c:axId val="253282480"/>
      </c:lineChart>
      <c:catAx>
        <c:axId val="30769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282480"/>
        <c:crosses val="autoZero"/>
        <c:auto val="1"/>
        <c:lblAlgn val="ctr"/>
        <c:lblOffset val="100"/>
        <c:noMultiLvlLbl val="0"/>
      </c:catAx>
      <c:valAx>
        <c:axId val="253282480"/>
        <c:scaling>
          <c:orientation val="minMax"/>
          <c:max val="10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769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85896-F1E2-4AF1-8DD7-FCE47AB9F0FC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4343E-E840-47F6-824A-826219F48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92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96127-89B9-4B8B-88D5-4076E277ED1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pt-PT" dirty="0"/>
              <a:t>A avaliação da gestão pelos grupos, no workshop, ou pela Banca do PNQS utiliza os Critérios MEGSA ESG no Nível escolhido a fim de descobrir oportunidades para melhoria e determinar prioridades. Gerenciar é eleger prioridades. </a:t>
            </a:r>
          </a:p>
          <a:p>
            <a:pPr eaLnBrk="1" hangingPunct="1"/>
            <a:endParaRPr lang="pt-PT" dirty="0"/>
          </a:p>
          <a:p>
            <a:pPr eaLnBrk="1" hangingPunct="1"/>
            <a:r>
              <a:rPr lang="pt-PT" dirty="0"/>
              <a:t>Os diversos processos de gestão e os resultados da Organização Real cf esquematizado ao lado  são mapeados e avaliados segundo os Critérios do modelo e seus fatores de pontuação cf. o esquema abaixo. O método possibilita que todos os envolvidos enxerguem o mesmo sistema de gestão e resultados de forma organizada nos Critérios.</a:t>
            </a:r>
          </a:p>
        </p:txBody>
      </p:sp>
    </p:spTree>
    <p:extLst>
      <p:ext uri="{BB962C8B-B14F-4D97-AF65-F5344CB8AC3E}">
        <p14:creationId xmlns:p14="http://schemas.microsoft.com/office/powerpoint/2010/main" val="53904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86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565A-4266-4F25-9568-44C4D70464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891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2096-C32E-4BD4-9E7A-D8791A3B132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03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D43CD-8216-4A0E-B1F4-EFB436AB44B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4071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B33B-FE19-4622-A2B7-4CEEF90165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813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7E19-E075-4013-BC65-67EA66F72C6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965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C949-A2D4-4B99-A17F-310A2423408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054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35D5-6945-470B-A0B9-57CEAA5F31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401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57207-BCDA-4344-852D-BD37EC2ECFB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6015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497D-DE1A-4200-A170-97D50C212A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8574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04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603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51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9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62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2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82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74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9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5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9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E8D090-0E16-75C2-3BF6-23D47F9717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71" t="38651" r="30969" b="41145"/>
          <a:stretch/>
        </p:blipFill>
        <p:spPr>
          <a:xfrm>
            <a:off x="11377832" y="83975"/>
            <a:ext cx="814167" cy="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92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57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0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58337" y="1523410"/>
            <a:ext cx="10773833" cy="48265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1" y="203754"/>
            <a:ext cx="8544135" cy="635036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20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819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031479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074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19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569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365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04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-355738"/>
            <a:ext cx="10058400" cy="1524000"/>
          </a:xfrm>
        </p:spPr>
        <p:txBody>
          <a:bodyPr>
            <a:noAutofit/>
          </a:bodyPr>
          <a:lstStyle>
            <a:lvl1pPr>
              <a:defRPr sz="3375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733">
                <a:solidFill>
                  <a:schemeClr val="tx2"/>
                </a:solidFill>
              </a:defRPr>
            </a:lvl1pPr>
            <a:lvl2pPr marL="60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6660" y="6226042"/>
            <a:ext cx="2844800" cy="365125"/>
          </a:xfrm>
          <a:prstGeom prst="rect">
            <a:avLst/>
          </a:prstGeom>
        </p:spPr>
        <p:txBody>
          <a:bodyPr/>
          <a:lstStyle/>
          <a:p>
            <a:fld id="{0289242E-F367-4246-B69F-FA670EBE70AE}" type="datetime1">
              <a:rPr lang="pt-BR" smtClean="0"/>
              <a:t>20/05/2024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0" y="6208779"/>
            <a:ext cx="6498493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0EF-33BF-4E26-A7F1-7AAEDF1CC0C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1036320" y="6587922"/>
            <a:ext cx="1005840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Google Shape;250;p1" descr="Ícone&#10;&#10;Descrição gerada automaticamente">
            <a:extLst>
              <a:ext uri="{FF2B5EF4-FFF2-40B4-BE49-F238E27FC236}">
                <a16:creationId xmlns:a16="http://schemas.microsoft.com/office/drawing/2014/main" id="{A3E60A58-2948-F569-85A3-59D945A321E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363" y="-40745"/>
            <a:ext cx="12265036" cy="690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24;p5">
            <a:extLst>
              <a:ext uri="{FF2B5EF4-FFF2-40B4-BE49-F238E27FC236}">
                <a16:creationId xmlns:a16="http://schemas.microsoft.com/office/drawing/2014/main" id="{9FC58FD2-8CEE-CE95-564E-EFB29FDB03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40468" y="334887"/>
            <a:ext cx="498067" cy="515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251;p1">
            <a:extLst>
              <a:ext uri="{FF2B5EF4-FFF2-40B4-BE49-F238E27FC236}">
                <a16:creationId xmlns:a16="http://schemas.microsoft.com/office/drawing/2014/main" id="{0BC43F49-C0BF-734C-F0F0-B70AE7E05E26}"/>
              </a:ext>
            </a:extLst>
          </p:cNvPr>
          <p:cNvGrpSpPr/>
          <p:nvPr userDrawn="1"/>
        </p:nvGrpSpPr>
        <p:grpSpPr>
          <a:xfrm>
            <a:off x="8267876" y="6338565"/>
            <a:ext cx="2183675" cy="498714"/>
            <a:chOff x="5374968" y="4389236"/>
            <a:chExt cx="5830361" cy="1154705"/>
          </a:xfrm>
        </p:grpSpPr>
        <p:pic>
          <p:nvPicPr>
            <p:cNvPr id="12" name="Google Shape;252;p1" descr="Logotipo&#10;&#10;Descrição gerada automaticamente">
              <a:extLst>
                <a:ext uri="{FF2B5EF4-FFF2-40B4-BE49-F238E27FC236}">
                  <a16:creationId xmlns:a16="http://schemas.microsoft.com/office/drawing/2014/main" id="{464E8628-A607-65D7-0051-20625CC46C7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74968" y="4389236"/>
              <a:ext cx="2375373" cy="100701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253;p1">
              <a:extLst>
                <a:ext uri="{FF2B5EF4-FFF2-40B4-BE49-F238E27FC236}">
                  <a16:creationId xmlns:a16="http://schemas.microsoft.com/office/drawing/2014/main" id="{975B488C-25A2-2C8F-4EB2-4DAB2A496F29}"/>
                </a:ext>
              </a:extLst>
            </p:cNvPr>
            <p:cNvCxnSpPr/>
            <p:nvPr/>
          </p:nvCxnSpPr>
          <p:spPr>
            <a:xfrm>
              <a:off x="8248299" y="4424571"/>
              <a:ext cx="0" cy="111937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" name="Google Shape;254;p1">
              <a:extLst>
                <a:ext uri="{FF2B5EF4-FFF2-40B4-BE49-F238E27FC236}">
                  <a16:creationId xmlns:a16="http://schemas.microsoft.com/office/drawing/2014/main" id="{109EADC1-A7F9-7611-AD4C-D54603B087E7}"/>
                </a:ext>
              </a:extLst>
            </p:cNvPr>
            <p:cNvSpPr txBox="1"/>
            <p:nvPr/>
          </p:nvSpPr>
          <p:spPr>
            <a:xfrm>
              <a:off x="8373034" y="4799590"/>
              <a:ext cx="2832295" cy="425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669" tIns="42823" rIns="85669" bIns="42823" anchor="t" anchorCtr="0">
              <a:spAutoFit/>
            </a:bodyPr>
            <a:lstStyle/>
            <a:p>
              <a:pPr algn="ctr" defTabSz="481946">
                <a:buClr>
                  <a:srgbClr val="000000"/>
                </a:buClr>
              </a:pPr>
              <a:r>
                <a:rPr lang="pt-BR" sz="632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www.pnqs.com.br</a:t>
              </a:r>
              <a:endParaRPr sz="73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304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740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06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855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1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661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Texto e Título Vertic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67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388" y="-800100"/>
            <a:ext cx="9042400" cy="1600200"/>
          </a:xfrm>
        </p:spPr>
        <p:txBody>
          <a:bodyPr>
            <a:noAutofit/>
          </a:bodyPr>
          <a:lstStyle>
            <a:lvl1pPr>
              <a:defRPr sz="3038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25"/>
            </a:lvl1pPr>
            <a:lvl2pPr>
              <a:defRPr sz="1800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0EF-33BF-4E26-A7F1-7AAEDF1CC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74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0EF-33BF-4E26-A7F1-7AAEDF1CC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08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50;p1" descr="Ícone&#10;&#10;Descrição gerada automaticamente">
            <a:extLst>
              <a:ext uri="{FF2B5EF4-FFF2-40B4-BE49-F238E27FC236}">
                <a16:creationId xmlns:a16="http://schemas.microsoft.com/office/drawing/2014/main" id="{AEE75CD4-3245-E82E-864B-5FC7890C6EA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363" y="-40745"/>
            <a:ext cx="12265036" cy="69003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0EF-33BF-4E26-A7F1-7AAEDF1CC0C0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Google Shape;324;p5">
            <a:extLst>
              <a:ext uri="{FF2B5EF4-FFF2-40B4-BE49-F238E27FC236}">
                <a16:creationId xmlns:a16="http://schemas.microsoft.com/office/drawing/2014/main" id="{C9F506E8-5CB8-69CE-C310-08AE3F6F36D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40468" y="334887"/>
            <a:ext cx="498067" cy="515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04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5F06E8-0791-448E-BEFC-FE11750E9E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9660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DCE0-8EB2-4F13-A54D-C6AEA8278B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56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9687F0A9-4941-A407-8DAE-1BE450D989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371B9BBF-1476-35DA-947E-0651A458B1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" y="1"/>
            <a:ext cx="1291844" cy="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2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50;p1" descr="Ícone&#10;&#10;Descrição gerada automaticamente">
            <a:extLst>
              <a:ext uri="{FF2B5EF4-FFF2-40B4-BE49-F238E27FC236}">
                <a16:creationId xmlns:a16="http://schemas.microsoft.com/office/drawing/2014/main" id="{CFF06DC2-8F59-9E7D-7935-A67096EBC017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2363" y="-40745"/>
            <a:ext cx="12265036" cy="69003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1" y="685800"/>
            <a:ext cx="10909211" cy="48760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6000" y="613250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 b="0">
                <a:solidFill>
                  <a:schemeClr val="bg1"/>
                </a:solidFill>
                <a:latin typeface="+mj-lt"/>
              </a:defRPr>
            </a:lvl1pPr>
          </a:lstStyle>
          <a:p>
            <a:fld id="{C87AB0EF-33BF-4E26-A7F1-7AAEDF1CC0C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-773005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13" name="Google Shape;324;p5">
            <a:extLst>
              <a:ext uri="{FF2B5EF4-FFF2-40B4-BE49-F238E27FC236}">
                <a16:creationId xmlns:a16="http://schemas.microsoft.com/office/drawing/2014/main" id="{C442A71A-B8D7-9FAA-66A3-026D64559A30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40468" y="334887"/>
            <a:ext cx="498067" cy="515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251;p1">
            <a:extLst>
              <a:ext uri="{FF2B5EF4-FFF2-40B4-BE49-F238E27FC236}">
                <a16:creationId xmlns:a16="http://schemas.microsoft.com/office/drawing/2014/main" id="{83D106F5-DE8B-B6F2-1BB4-376CEAC0DB75}"/>
              </a:ext>
            </a:extLst>
          </p:cNvPr>
          <p:cNvGrpSpPr/>
          <p:nvPr userDrawn="1"/>
        </p:nvGrpSpPr>
        <p:grpSpPr>
          <a:xfrm>
            <a:off x="7406483" y="6379336"/>
            <a:ext cx="2243296" cy="389132"/>
            <a:chOff x="5374968" y="4389236"/>
            <a:chExt cx="5830361" cy="1154705"/>
          </a:xfrm>
        </p:grpSpPr>
        <p:pic>
          <p:nvPicPr>
            <p:cNvPr id="15" name="Google Shape;252;p1" descr="Logotipo&#10;&#10;Descrição gerada automaticamente">
              <a:extLst>
                <a:ext uri="{FF2B5EF4-FFF2-40B4-BE49-F238E27FC236}">
                  <a16:creationId xmlns:a16="http://schemas.microsoft.com/office/drawing/2014/main" id="{4E3E8A5A-34E5-8711-8410-61B0CD28211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374968" y="4389236"/>
              <a:ext cx="2375373" cy="100701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" name="Google Shape;253;p1">
              <a:extLst>
                <a:ext uri="{FF2B5EF4-FFF2-40B4-BE49-F238E27FC236}">
                  <a16:creationId xmlns:a16="http://schemas.microsoft.com/office/drawing/2014/main" id="{0F799728-52C8-EC6B-E768-21EDFC939DA7}"/>
                </a:ext>
              </a:extLst>
            </p:cNvPr>
            <p:cNvCxnSpPr/>
            <p:nvPr/>
          </p:nvCxnSpPr>
          <p:spPr>
            <a:xfrm>
              <a:off x="8248299" y="4424571"/>
              <a:ext cx="0" cy="111937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254;p1">
              <a:extLst>
                <a:ext uri="{FF2B5EF4-FFF2-40B4-BE49-F238E27FC236}">
                  <a16:creationId xmlns:a16="http://schemas.microsoft.com/office/drawing/2014/main" id="{A2BF84B1-FD41-62C1-C3D3-733E43BD8AA9}"/>
                </a:ext>
              </a:extLst>
            </p:cNvPr>
            <p:cNvSpPr txBox="1"/>
            <p:nvPr/>
          </p:nvSpPr>
          <p:spPr>
            <a:xfrm>
              <a:off x="8373036" y="4799590"/>
              <a:ext cx="2832293" cy="545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669" tIns="42823" rIns="85669" bIns="42823" anchor="t" anchorCtr="0">
              <a:spAutoFit/>
            </a:bodyPr>
            <a:lstStyle/>
            <a:p>
              <a:pPr algn="ctr" defTabSz="481946">
                <a:buClr>
                  <a:srgbClr val="000000"/>
                </a:buClr>
              </a:pPr>
              <a:r>
                <a:rPr lang="pt-BR" sz="632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www.pnqs.com.br</a:t>
              </a:r>
              <a:endParaRPr sz="73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47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hf hdr="0" ftr="0" dt="0"/>
  <p:txStyles>
    <p:titleStyle>
      <a:lvl1pPr algn="l" defTabSz="1219215" rtl="0" eaLnBrk="1" latinLnBrk="0" hangingPunct="1">
        <a:spcBef>
          <a:spcPct val="0"/>
        </a:spcBef>
        <a:buNone/>
        <a:defRPr sz="3375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5" indent="-365765" algn="l" defTabSz="121921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2"/>
          </a:solidFill>
          <a:latin typeface="Abadi" panose="020B0604020104020204" pitchFamily="34" charset="0"/>
          <a:ea typeface="+mn-ea"/>
          <a:cs typeface="+mn-cs"/>
        </a:defRPr>
      </a:lvl1pPr>
      <a:lvl2pPr marL="792490" indent="-365765" algn="l" defTabSz="121921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933" kern="1200">
          <a:solidFill>
            <a:schemeClr val="tx2"/>
          </a:solidFill>
          <a:latin typeface="Abadi" panose="020B0604020104020204" pitchFamily="34" charset="0"/>
          <a:ea typeface="+mn-ea"/>
          <a:cs typeface="+mn-cs"/>
        </a:defRPr>
      </a:lvl2pPr>
      <a:lvl3pPr marL="1158254" indent="-304804" algn="l" defTabSz="121921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67" kern="1200">
          <a:solidFill>
            <a:schemeClr val="tx2"/>
          </a:solidFill>
          <a:latin typeface="Abadi" panose="020B0604020104020204" pitchFamily="34" charset="0"/>
          <a:ea typeface="+mn-ea"/>
          <a:cs typeface="+mn-cs"/>
        </a:defRPr>
      </a:lvl3pPr>
      <a:lvl4pPr marL="1524019" indent="-304804" algn="l" defTabSz="121921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Abadi" panose="020B0604020104020204" pitchFamily="34" charset="0"/>
          <a:ea typeface="+mn-ea"/>
          <a:cs typeface="+mn-cs"/>
        </a:defRPr>
      </a:lvl4pPr>
      <a:lvl5pPr marL="1828823" indent="-304804" algn="l" defTabSz="121921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 baseline="0">
          <a:solidFill>
            <a:schemeClr val="tx2"/>
          </a:solidFill>
          <a:latin typeface="Abadi" panose="020B0604020104020204" pitchFamily="34" charset="0"/>
          <a:ea typeface="+mn-ea"/>
          <a:cs typeface="+mn-cs"/>
        </a:defRPr>
      </a:lvl5pPr>
      <a:lvl6pPr marL="2194588" indent="-304804" algn="l" defTabSz="121921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4" kern="1200">
          <a:solidFill>
            <a:schemeClr val="tx2"/>
          </a:solidFill>
          <a:latin typeface="+mn-lt"/>
          <a:ea typeface="+mn-ea"/>
          <a:cs typeface="+mn-cs"/>
        </a:defRPr>
      </a:lvl6pPr>
      <a:lvl7pPr marL="2535968" indent="-304804" algn="l" defTabSz="121921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4" kern="1200">
          <a:solidFill>
            <a:schemeClr val="tx2"/>
          </a:solidFill>
          <a:latin typeface="+mn-lt"/>
          <a:ea typeface="+mn-ea"/>
          <a:cs typeface="+mn-cs"/>
        </a:defRPr>
      </a:lvl7pPr>
      <a:lvl8pPr marL="2926117" indent="-304804" algn="l" defTabSz="121921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4" kern="1200">
          <a:solidFill>
            <a:schemeClr val="tx2"/>
          </a:solidFill>
          <a:latin typeface="+mn-lt"/>
          <a:ea typeface="+mn-ea"/>
          <a:cs typeface="+mn-cs"/>
        </a:defRPr>
      </a:lvl8pPr>
      <a:lvl9pPr marL="3291881" indent="-304804" algn="l" defTabSz="121921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4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47BCC98-1A02-4EA3-87D7-0CA8905C40F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5486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4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55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dsonline.com.br/seguranca/50-temas-para-dds-os-melhores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.com/search?q=seguran%C3%A7a+ocupacional+saneamento+temas" TargetMode="External"/><Relationship Id="rId2" Type="http://schemas.openxmlformats.org/officeDocument/2006/relationships/hyperlink" Target="https://www.getwet.com.br/temas-para-dialogo-diario-de-seguranca-dds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gov.law.harvard.edu/2021/09/02/esg-2-0-the-next-generation-of-leadershi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linkedin.com/in/carlos-schauff-0291813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1507E8A-5F21-44FB-6BB0-D52153CD4C57}"/>
              </a:ext>
            </a:extLst>
          </p:cNvPr>
          <p:cNvSpPr txBox="1"/>
          <p:nvPr/>
        </p:nvSpPr>
        <p:spPr>
          <a:xfrm>
            <a:off x="3761023" y="1277034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Painel</a:t>
            </a:r>
          </a:p>
          <a:p>
            <a:pPr algn="ctr"/>
            <a:endParaRPr lang="pt-BR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“Tendências e Debates: Inteligência Artificial (I.A.) em saneamento: oportunidades e desafios”</a:t>
            </a:r>
          </a:p>
        </p:txBody>
      </p:sp>
    </p:spTree>
    <p:extLst>
      <p:ext uri="{BB962C8B-B14F-4D97-AF65-F5344CB8AC3E}">
        <p14:creationId xmlns:p14="http://schemas.microsoft.com/office/powerpoint/2010/main" val="245555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ADCF7FB-E88E-4496-860A-608619E504D4}"/>
              </a:ext>
            </a:extLst>
          </p:cNvPr>
          <p:cNvSpPr txBox="1"/>
          <p:nvPr/>
        </p:nvSpPr>
        <p:spPr>
          <a:xfrm>
            <a:off x="7819906" y="1757367"/>
            <a:ext cx="263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spcBef>
                <a:spcPts val="600"/>
              </a:spcBef>
              <a:defRPr b="1">
                <a:solidFill>
                  <a:srgbClr val="0070C0"/>
                </a:solidFill>
                <a:effectLst/>
                <a:latin typeface="Amasis MT Pro Black" panose="020B0604020202020204" pitchFamily="18" charset="0"/>
                <a:ea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Critérios e Itens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CE219F-80DA-436C-9F25-D64404159965}"/>
              </a:ext>
            </a:extLst>
          </p:cNvPr>
          <p:cNvSpPr txBox="1"/>
          <p:nvPr/>
        </p:nvSpPr>
        <p:spPr>
          <a:xfrm>
            <a:off x="9980414" y="5716596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</a:t>
            </a:r>
            <a:r>
              <a:rPr lang="pt-BR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5E41C9-96B2-016C-C988-B7034FC8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5172075" cy="6734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D778AC-CE6F-95FE-5B53-F7C740B5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591" y="2126699"/>
            <a:ext cx="5172075" cy="4562475"/>
          </a:xfrm>
          <a:prstGeom prst="rect">
            <a:avLst/>
          </a:prstGeom>
        </p:spPr>
      </p:pic>
      <p:pic>
        <p:nvPicPr>
          <p:cNvPr id="10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F1CC1028-462A-4AB3-24DA-75A7A46AA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89" y="454050"/>
            <a:ext cx="1040468" cy="1033141"/>
          </a:xfrm>
          <a:prstGeom prst="rect">
            <a:avLst/>
          </a:prstGeom>
        </p:spPr>
      </p:pic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94D8AB34-DA0D-1EEC-1F64-A82F73DE3C5B}"/>
              </a:ext>
            </a:extLst>
          </p:cNvPr>
          <p:cNvSpPr/>
          <p:nvPr/>
        </p:nvSpPr>
        <p:spPr>
          <a:xfrm rot="19730970">
            <a:off x="2403379" y="1221826"/>
            <a:ext cx="8513381" cy="5357991"/>
          </a:xfrm>
          <a:prstGeom prst="leftArrowCallout">
            <a:avLst>
              <a:gd name="adj1" fmla="val 20172"/>
              <a:gd name="adj2" fmla="val 20391"/>
              <a:gd name="adj3" fmla="val 14514"/>
              <a:gd name="adj4" fmla="val 83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badi" panose="020B0604020104020204" pitchFamily="34" charset="0"/>
              </a:rPr>
              <a:t>Processo Gerencial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a) Fomento à inovação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 274 A análise das sugestões deve considerar a incorporação de tecnologia digital emergente, incluindo da IA,</a:t>
            </a: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e outras tecnologias que aumentem a criação de valor para os clientes e outras partes interessadas.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4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ADCF7FB-E88E-4496-860A-608619E504D4}"/>
              </a:ext>
            </a:extLst>
          </p:cNvPr>
          <p:cNvSpPr txBox="1"/>
          <p:nvPr/>
        </p:nvSpPr>
        <p:spPr>
          <a:xfrm>
            <a:off x="7819906" y="1757367"/>
            <a:ext cx="263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spcBef>
                <a:spcPts val="600"/>
              </a:spcBef>
              <a:defRPr b="1">
                <a:solidFill>
                  <a:srgbClr val="0070C0"/>
                </a:solidFill>
                <a:effectLst/>
                <a:latin typeface="Amasis MT Pro Black" panose="020B0604020202020204" pitchFamily="18" charset="0"/>
                <a:ea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Critérios e Itens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CE219F-80DA-436C-9F25-D64404159965}"/>
              </a:ext>
            </a:extLst>
          </p:cNvPr>
          <p:cNvSpPr txBox="1"/>
          <p:nvPr/>
        </p:nvSpPr>
        <p:spPr>
          <a:xfrm>
            <a:off x="9980414" y="5716596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</a:t>
            </a:r>
            <a:r>
              <a:rPr lang="pt-BR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5E41C9-96B2-016C-C988-B7034FC8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5172075" cy="6734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D778AC-CE6F-95FE-5B53-F7C740B5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591" y="2126699"/>
            <a:ext cx="5172075" cy="4562475"/>
          </a:xfrm>
          <a:prstGeom prst="rect">
            <a:avLst/>
          </a:prstGeom>
        </p:spPr>
      </p:pic>
      <p:pic>
        <p:nvPicPr>
          <p:cNvPr id="10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F1CC1028-462A-4AB3-24DA-75A7A46AA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89" y="454050"/>
            <a:ext cx="1040468" cy="1033141"/>
          </a:xfrm>
          <a:prstGeom prst="rect">
            <a:avLst/>
          </a:prstGeom>
        </p:spPr>
      </p:pic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94D8AB34-DA0D-1EEC-1F64-A82F73DE3C5B}"/>
              </a:ext>
            </a:extLst>
          </p:cNvPr>
          <p:cNvSpPr/>
          <p:nvPr/>
        </p:nvSpPr>
        <p:spPr>
          <a:xfrm rot="19730970">
            <a:off x="2939274" y="704800"/>
            <a:ext cx="8951011" cy="6424799"/>
          </a:xfrm>
          <a:prstGeom prst="leftArrowCallout">
            <a:avLst>
              <a:gd name="adj1" fmla="val 20172"/>
              <a:gd name="adj2" fmla="val 20391"/>
              <a:gd name="adj3" fmla="val 14514"/>
              <a:gd name="adj4" fmla="val 83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badi" panose="020B0604020104020204" pitchFamily="34" charset="0"/>
              </a:rPr>
              <a:t>Processo Gerencial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b) Experimentação em larga escala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 284 Deve ser priorizada a tradução</a:t>
            </a: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de sugestões recebidas que tenham maior grau de viabilidade e de</a:t>
            </a: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benefício esperado, em pilotos ou experimentos participativos, ágeis, seguros e de baixo custo, inclusive</a:t>
            </a: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com o uso da IA, que possam comprovar o benefício esperado e prever os ganhos com a eventual implantação definitiva.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9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ADCF7FB-E88E-4496-860A-608619E504D4}"/>
              </a:ext>
            </a:extLst>
          </p:cNvPr>
          <p:cNvSpPr txBox="1"/>
          <p:nvPr/>
        </p:nvSpPr>
        <p:spPr>
          <a:xfrm>
            <a:off x="7819906" y="1757367"/>
            <a:ext cx="263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spcBef>
                <a:spcPts val="600"/>
              </a:spcBef>
              <a:defRPr b="1">
                <a:solidFill>
                  <a:srgbClr val="0070C0"/>
                </a:solidFill>
                <a:effectLst/>
                <a:latin typeface="Amasis MT Pro Black" panose="020B0604020202020204" pitchFamily="18" charset="0"/>
                <a:ea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Critérios e Itens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CE219F-80DA-436C-9F25-D64404159965}"/>
              </a:ext>
            </a:extLst>
          </p:cNvPr>
          <p:cNvSpPr txBox="1"/>
          <p:nvPr/>
        </p:nvSpPr>
        <p:spPr>
          <a:xfrm>
            <a:off x="9980414" y="5716596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</a:t>
            </a:r>
            <a:r>
              <a:rPr lang="pt-BR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5E41C9-96B2-016C-C988-B7034FC8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5172075" cy="6734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D778AC-CE6F-95FE-5B53-F7C740B5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591" y="2126699"/>
            <a:ext cx="5172075" cy="4562475"/>
          </a:xfrm>
          <a:prstGeom prst="rect">
            <a:avLst/>
          </a:prstGeom>
        </p:spPr>
      </p:pic>
      <p:pic>
        <p:nvPicPr>
          <p:cNvPr id="10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F1CC1028-462A-4AB3-24DA-75A7A46AA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89" y="454050"/>
            <a:ext cx="1040468" cy="1033141"/>
          </a:xfrm>
          <a:prstGeom prst="rect">
            <a:avLst/>
          </a:prstGeom>
        </p:spPr>
      </p:pic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94D8AB34-DA0D-1EEC-1F64-A82F73DE3C5B}"/>
              </a:ext>
            </a:extLst>
          </p:cNvPr>
          <p:cNvSpPr/>
          <p:nvPr/>
        </p:nvSpPr>
        <p:spPr>
          <a:xfrm rot="19730970">
            <a:off x="3015271" y="911506"/>
            <a:ext cx="9609271" cy="6077548"/>
          </a:xfrm>
          <a:prstGeom prst="leftArrowCallout">
            <a:avLst>
              <a:gd name="adj1" fmla="val 20172"/>
              <a:gd name="adj2" fmla="val 20391"/>
              <a:gd name="adj3" fmla="val 14514"/>
              <a:gd name="adj4" fmla="val 83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badi" panose="020B0604020104020204" pitchFamily="34" charset="0"/>
              </a:rPr>
              <a:t>Processo Gerencial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a) Desenvolvimento digital do negócio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...desenvolver uma cultura e processos que propiciem a incorporação ágil, permanente e</a:t>
            </a: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adaptativa da tecnologia digital emergente nos produtos e processos, incluindo para incorporação da IA e para administração de dados massivos... enfatizando a gestão e a modelagem do negócio sustentável digital.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1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ADCF7FB-E88E-4496-860A-608619E504D4}"/>
              </a:ext>
            </a:extLst>
          </p:cNvPr>
          <p:cNvSpPr txBox="1"/>
          <p:nvPr/>
        </p:nvSpPr>
        <p:spPr>
          <a:xfrm>
            <a:off x="7819906" y="1757367"/>
            <a:ext cx="263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spcBef>
                <a:spcPts val="600"/>
              </a:spcBef>
              <a:defRPr b="1">
                <a:solidFill>
                  <a:srgbClr val="0070C0"/>
                </a:solidFill>
                <a:effectLst/>
                <a:latin typeface="Amasis MT Pro Black" panose="020B0604020202020204" pitchFamily="18" charset="0"/>
                <a:ea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Critérios e Itens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CE219F-80DA-436C-9F25-D64404159965}"/>
              </a:ext>
            </a:extLst>
          </p:cNvPr>
          <p:cNvSpPr txBox="1"/>
          <p:nvPr/>
        </p:nvSpPr>
        <p:spPr>
          <a:xfrm>
            <a:off x="9980414" y="5716596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</a:t>
            </a:r>
            <a:r>
              <a:rPr lang="pt-BR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5E41C9-96B2-016C-C988-B7034FC8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5172075" cy="6734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D778AC-CE6F-95FE-5B53-F7C740B5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591" y="2126699"/>
            <a:ext cx="5172075" cy="4562475"/>
          </a:xfrm>
          <a:prstGeom prst="rect">
            <a:avLst/>
          </a:prstGeom>
        </p:spPr>
      </p:pic>
      <p:pic>
        <p:nvPicPr>
          <p:cNvPr id="10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F1CC1028-462A-4AB3-24DA-75A7A46AA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89" y="454050"/>
            <a:ext cx="1040468" cy="1033141"/>
          </a:xfrm>
          <a:prstGeom prst="rect">
            <a:avLst/>
          </a:prstGeom>
        </p:spPr>
      </p:pic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94D8AB34-DA0D-1EEC-1F64-A82F73DE3C5B}"/>
              </a:ext>
            </a:extLst>
          </p:cNvPr>
          <p:cNvSpPr/>
          <p:nvPr/>
        </p:nvSpPr>
        <p:spPr>
          <a:xfrm rot="19730970">
            <a:off x="3015270" y="1937065"/>
            <a:ext cx="9609271" cy="4189251"/>
          </a:xfrm>
          <a:prstGeom prst="leftArrowCallout">
            <a:avLst>
              <a:gd name="adj1" fmla="val 20172"/>
              <a:gd name="adj2" fmla="val 20391"/>
              <a:gd name="adj3" fmla="val 14514"/>
              <a:gd name="adj4" fmla="val 83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badi" panose="020B0604020104020204" pitchFamily="34" charset="0"/>
              </a:rPr>
              <a:t>Processo Gerencial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a) Adaptação digital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296 A adaptação digital, a experiência digital de usuários e a aplicação de IA na gestão devem ser avaliadas por meio de indicadores.</a:t>
            </a:r>
          </a:p>
        </p:txBody>
      </p:sp>
    </p:spTree>
    <p:extLst>
      <p:ext uri="{BB962C8B-B14F-4D97-AF65-F5344CB8AC3E}">
        <p14:creationId xmlns:p14="http://schemas.microsoft.com/office/powerpoint/2010/main" val="520769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ADCF7FB-E88E-4496-860A-608619E504D4}"/>
              </a:ext>
            </a:extLst>
          </p:cNvPr>
          <p:cNvSpPr txBox="1"/>
          <p:nvPr/>
        </p:nvSpPr>
        <p:spPr>
          <a:xfrm>
            <a:off x="7819906" y="1757367"/>
            <a:ext cx="263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spcBef>
                <a:spcPts val="600"/>
              </a:spcBef>
              <a:defRPr b="1">
                <a:solidFill>
                  <a:srgbClr val="0070C0"/>
                </a:solidFill>
                <a:effectLst/>
                <a:latin typeface="Amasis MT Pro Black" panose="020B0604020202020204" pitchFamily="18" charset="0"/>
                <a:ea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Critérios e Itens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CE219F-80DA-436C-9F25-D64404159965}"/>
              </a:ext>
            </a:extLst>
          </p:cNvPr>
          <p:cNvSpPr txBox="1"/>
          <p:nvPr/>
        </p:nvSpPr>
        <p:spPr>
          <a:xfrm>
            <a:off x="9980414" y="5716596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</a:t>
            </a:r>
            <a:r>
              <a:rPr lang="pt-BR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5E41C9-96B2-016C-C988-B7034FC8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5172075" cy="6734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D778AC-CE6F-95FE-5B53-F7C740B5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591" y="2126699"/>
            <a:ext cx="5172075" cy="4562475"/>
          </a:xfrm>
          <a:prstGeom prst="rect">
            <a:avLst/>
          </a:prstGeom>
        </p:spPr>
      </p:pic>
      <p:pic>
        <p:nvPicPr>
          <p:cNvPr id="10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F1CC1028-462A-4AB3-24DA-75A7A46AA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89" y="454050"/>
            <a:ext cx="1040468" cy="1033141"/>
          </a:xfrm>
          <a:prstGeom prst="rect">
            <a:avLst/>
          </a:prstGeom>
        </p:spPr>
      </p:pic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94D8AB34-DA0D-1EEC-1F64-A82F73DE3C5B}"/>
              </a:ext>
            </a:extLst>
          </p:cNvPr>
          <p:cNvSpPr/>
          <p:nvPr/>
        </p:nvSpPr>
        <p:spPr>
          <a:xfrm rot="19730970">
            <a:off x="2309908" y="1616796"/>
            <a:ext cx="9609271" cy="4999754"/>
          </a:xfrm>
          <a:prstGeom prst="leftArrowCallout">
            <a:avLst>
              <a:gd name="adj1" fmla="val 20172"/>
              <a:gd name="adj2" fmla="val 20391"/>
              <a:gd name="adj3" fmla="val 14514"/>
              <a:gd name="adj4" fmla="val 83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badi" panose="020B0604020104020204" pitchFamily="34" charset="0"/>
              </a:rPr>
              <a:t>Processo Gerencial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b) Segurança digital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Tem a finalidade de manter um ambiente seguro de coleta, recebimento, tratamento, armazenamento, proteção e comunicação de informações no âmbito dos processos da organização, incluindo quando houver</a:t>
            </a: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assistência por IA.</a:t>
            </a:r>
          </a:p>
        </p:txBody>
      </p:sp>
    </p:spTree>
    <p:extLst>
      <p:ext uri="{BB962C8B-B14F-4D97-AF65-F5344CB8AC3E}">
        <p14:creationId xmlns:p14="http://schemas.microsoft.com/office/powerpoint/2010/main" val="376973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ADCF7FB-E88E-4496-860A-608619E504D4}"/>
              </a:ext>
            </a:extLst>
          </p:cNvPr>
          <p:cNvSpPr txBox="1"/>
          <p:nvPr/>
        </p:nvSpPr>
        <p:spPr>
          <a:xfrm>
            <a:off x="7819906" y="1757367"/>
            <a:ext cx="263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spcBef>
                <a:spcPts val="600"/>
              </a:spcBef>
              <a:defRPr b="1">
                <a:solidFill>
                  <a:srgbClr val="0070C0"/>
                </a:solidFill>
                <a:effectLst/>
                <a:latin typeface="Amasis MT Pro Black" panose="020B0604020202020204" pitchFamily="18" charset="0"/>
                <a:ea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Critérios e Itens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CE219F-80DA-436C-9F25-D64404159965}"/>
              </a:ext>
            </a:extLst>
          </p:cNvPr>
          <p:cNvSpPr txBox="1"/>
          <p:nvPr/>
        </p:nvSpPr>
        <p:spPr>
          <a:xfrm>
            <a:off x="9980414" y="5716596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</a:t>
            </a:r>
            <a:r>
              <a:rPr lang="pt-BR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5E41C9-96B2-016C-C988-B7034FC8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5172075" cy="6734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D778AC-CE6F-95FE-5B53-F7C740B5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591" y="2126699"/>
            <a:ext cx="5172075" cy="4562475"/>
          </a:xfrm>
          <a:prstGeom prst="rect">
            <a:avLst/>
          </a:prstGeom>
        </p:spPr>
      </p:pic>
      <p:pic>
        <p:nvPicPr>
          <p:cNvPr id="10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F1CC1028-462A-4AB3-24DA-75A7A46AA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89" y="454050"/>
            <a:ext cx="1040468" cy="1033141"/>
          </a:xfrm>
          <a:prstGeom prst="rect">
            <a:avLst/>
          </a:prstGeom>
        </p:spPr>
      </p:pic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94D8AB34-DA0D-1EEC-1F64-A82F73DE3C5B}"/>
              </a:ext>
            </a:extLst>
          </p:cNvPr>
          <p:cNvSpPr/>
          <p:nvPr/>
        </p:nvSpPr>
        <p:spPr>
          <a:xfrm rot="19730970">
            <a:off x="2309908" y="1616796"/>
            <a:ext cx="9609271" cy="4999754"/>
          </a:xfrm>
          <a:prstGeom prst="leftArrowCallout">
            <a:avLst>
              <a:gd name="adj1" fmla="val 20172"/>
              <a:gd name="adj2" fmla="val 20391"/>
              <a:gd name="adj3" fmla="val 14514"/>
              <a:gd name="adj4" fmla="val 83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badi" panose="020B0604020104020204" pitchFamily="34" charset="0"/>
              </a:rPr>
              <a:t>Processo Gerencial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b) Segurança digital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310 A integridade de informações externas e internas utilizadas que foram geradas com assistência de IA</a:t>
            </a: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deve incluir validação humana.</a:t>
            </a:r>
          </a:p>
        </p:txBody>
      </p:sp>
    </p:spTree>
    <p:extLst>
      <p:ext uri="{BB962C8B-B14F-4D97-AF65-F5344CB8AC3E}">
        <p14:creationId xmlns:p14="http://schemas.microsoft.com/office/powerpoint/2010/main" val="410686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CCAB862-FA78-3EBE-F4A4-4F42A5368E63}"/>
              </a:ext>
            </a:extLst>
          </p:cNvPr>
          <p:cNvSpPr txBox="1"/>
          <p:nvPr/>
        </p:nvSpPr>
        <p:spPr>
          <a:xfrm>
            <a:off x="952499" y="2366344"/>
            <a:ext cx="108331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Escolher a ferramenta LLM (</a:t>
            </a:r>
            <a:r>
              <a:rPr lang="pt-BR" sz="3200" b="1" dirty="0" err="1"/>
              <a:t>chatGPT</a:t>
            </a:r>
            <a:r>
              <a:rPr lang="pt-BR" sz="3200" b="1" dirty="0"/>
              <a:t>, </a:t>
            </a:r>
            <a:r>
              <a:rPr lang="pt-BR" sz="3200" b="1" dirty="0" err="1"/>
              <a:t>copilot</a:t>
            </a:r>
            <a:r>
              <a:rPr lang="pt-BR" sz="3200" b="1" dirty="0"/>
              <a:t>, </a:t>
            </a:r>
            <a:r>
              <a:rPr lang="pt-BR" sz="3200" b="1" dirty="0" err="1"/>
              <a:t>perplexity</a:t>
            </a:r>
            <a:r>
              <a:rPr lang="pt-BR" sz="3200" b="1" dirty="0"/>
              <a:t>, </a:t>
            </a:r>
            <a:r>
              <a:rPr lang="pt-BR" sz="3200" b="1" dirty="0" err="1"/>
              <a:t>gemini</a:t>
            </a:r>
            <a:r>
              <a:rPr lang="pt-BR" sz="3200" b="1" dirty="0"/>
              <a:t> </a:t>
            </a:r>
            <a:r>
              <a:rPr lang="pt-BR" sz="3200" b="1" dirty="0" err="1"/>
              <a:t>etc</a:t>
            </a:r>
            <a:r>
              <a:rPr lang="pt-BR" sz="3200" b="1" dirty="0"/>
              <a:t>) conforme a finalidade.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Capacitar as pessoas nas potencialidades e na habilidade de perguntar (prompt </a:t>
            </a:r>
            <a:r>
              <a:rPr lang="pt-BR" sz="3200" b="1" dirty="0" err="1"/>
              <a:t>engineering</a:t>
            </a:r>
            <a:r>
              <a:rPr lang="pt-BR" sz="3200" b="1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Inserir no programa de transformação digital e de busca por inovações.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Adaptar a política de segurança de informações. Ex.: citar o uso e o revisor.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F4FB32-C35E-F73A-A01D-8C257F21F793}"/>
              </a:ext>
            </a:extLst>
          </p:cNvPr>
          <p:cNvSpPr txBox="1"/>
          <p:nvPr/>
        </p:nvSpPr>
        <p:spPr>
          <a:xfrm>
            <a:off x="1884258" y="837926"/>
            <a:ext cx="8189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/>
              <a:t>I.A. Uma nova tecnologia</a:t>
            </a:r>
          </a:p>
          <a:p>
            <a:pPr algn="ctr"/>
            <a:r>
              <a:rPr lang="pt-BR" sz="3200" b="1" dirty="0"/>
              <a:t>para aumento da produtividade e da qualidade</a:t>
            </a:r>
          </a:p>
        </p:txBody>
      </p:sp>
    </p:spTree>
    <p:extLst>
      <p:ext uri="{BB962C8B-B14F-4D97-AF65-F5344CB8AC3E}">
        <p14:creationId xmlns:p14="http://schemas.microsoft.com/office/powerpoint/2010/main" val="275712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CCAB862-FA78-3EBE-F4A4-4F42A5368E63}"/>
              </a:ext>
            </a:extLst>
          </p:cNvPr>
          <p:cNvSpPr txBox="1"/>
          <p:nvPr/>
        </p:nvSpPr>
        <p:spPr>
          <a:xfrm>
            <a:off x="368300" y="847504"/>
            <a:ext cx="108331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quais seriam os temas mais importantes para serem tratados no curso de segurança ocupacional?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F4FB32-C35E-F73A-A01D-8C257F21F793}"/>
              </a:ext>
            </a:extLst>
          </p:cNvPr>
          <p:cNvSpPr txBox="1"/>
          <p:nvPr/>
        </p:nvSpPr>
        <p:spPr>
          <a:xfrm>
            <a:off x="5147747" y="202926"/>
            <a:ext cx="145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/>
              <a:t>Prompt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3AF861-50E5-71E8-1C23-502E261F39BB}"/>
              </a:ext>
            </a:extLst>
          </p:cNvPr>
          <p:cNvSpPr txBox="1"/>
          <p:nvPr/>
        </p:nvSpPr>
        <p:spPr>
          <a:xfrm>
            <a:off x="368300" y="6488668"/>
            <a:ext cx="164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Copilot</a:t>
            </a:r>
            <a:r>
              <a:rPr lang="pt-BR" dirty="0"/>
              <a:t>/Schauff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B58F29A-1ABB-2A35-D2A4-33A7A267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" y="2589992"/>
            <a:ext cx="1184592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 um curso de 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segurança ocupacional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em uma empresa de saneamento com 250 empregados, é essencial abordar uma variedade de temas relevantes para prevenir acidentes e promover a saúde no ambiente de trabalho. Aqui estão alguns tópicos importantes que você pode considerar: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Arrumação, Limpeza e Organização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Manter áreas de trabalho limpas e organizadas é fundamental para evitar acidentes e garantir a eficiência.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Uso Correto dos EPIs (Equipamentos de Proteção Individual)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Treine os funcionários sobre a importância de usar EPIs adequados e como usá-los corretamente.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Inspeção de Máquinas e Equipamentos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Ensine como inspecionar regularmente máquinas e equipamentos para identificar possíveis riscos.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Segurança em Altura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Considerando que a empresa possui reservatórios elevados, aborde procedimentos seguros para trabalhos em altura.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Primeiros Socorros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Treine os funcionários em técnicas básicas de primeiros socorros para lidar com emergências.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Prevenção de Quedas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Dê ênfase à prevenção de quedas, especialmente nas estações elevatórias e reservatórios.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Manuseio de Produtos Químicos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Se a empresa utiliza produtos químicos, instrua sobre o manuseio seguro e os procedimentos em caso de derramamentos.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Comportamento Seguro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Promova uma cultura de segurança, incentivando comportamentos seguros no dia a dia.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Saúde Mental e Bem-Estar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Aborde questões de saúde mental e estresse, pois esses fatores também afetam a segurança no trabalho.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Treinamento de Emergência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Prepare os funcionários para situações de emergência, como vazamentos, incêndios ou evacuações.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Lembre-se de adaptar esses tópicos às necessidades específicas da empresa e do público-alvo do curso. Para mais ideias, você pode explorar outras fontes, como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este artigo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 50 temas para DDS. Espero que isso ajude! 😊👷‍♂️🔒</a:t>
            </a:r>
          </a:p>
        </p:txBody>
      </p:sp>
    </p:spTree>
    <p:extLst>
      <p:ext uri="{BB962C8B-B14F-4D97-AF65-F5344CB8AC3E}">
        <p14:creationId xmlns:p14="http://schemas.microsoft.com/office/powerpoint/2010/main" val="157001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CCAB862-FA78-3EBE-F4A4-4F42A5368E63}"/>
              </a:ext>
            </a:extLst>
          </p:cNvPr>
          <p:cNvSpPr txBox="1"/>
          <p:nvPr/>
        </p:nvSpPr>
        <p:spPr>
          <a:xfrm>
            <a:off x="127000" y="764025"/>
            <a:ext cx="119379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quais seriam os temas mais importantes para serem tratados no curso de segurança ocupacional de uma empresa de saneamento com 250 empregados que possui estações de tratamento, estações elevatórias e reservatórios elevados?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F4FB32-C35E-F73A-A01D-8C257F21F793}"/>
              </a:ext>
            </a:extLst>
          </p:cNvPr>
          <p:cNvSpPr txBox="1"/>
          <p:nvPr/>
        </p:nvSpPr>
        <p:spPr>
          <a:xfrm>
            <a:off x="5147747" y="202926"/>
            <a:ext cx="145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/>
              <a:t>Prompt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3AF861-50E5-71E8-1C23-502E261F39BB}"/>
              </a:ext>
            </a:extLst>
          </p:cNvPr>
          <p:cNvSpPr txBox="1"/>
          <p:nvPr/>
        </p:nvSpPr>
        <p:spPr>
          <a:xfrm>
            <a:off x="368300" y="6488668"/>
            <a:ext cx="164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Copilot</a:t>
            </a:r>
            <a:r>
              <a:rPr lang="pt-BR" dirty="0"/>
              <a:t>/Schauff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DAAEF-B77E-1151-D5BE-F3CE258B3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087464"/>
            <a:ext cx="116967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 um curso de </a:t>
            </a: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segurança ocupacional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em uma empresa de saneamento com </a:t>
            </a: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250 empregados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é crucial abordar temas específicos relacionados às atividades desempenhadas. Aqui estão algumas sugestões de tópicos relevantes: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Riscos Químicos e Manuseio de Produtos Químicos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Dada a operação de estações de tratamento, é essencial discutir os riscos associados ao manuseio de produtos químicos utilizados no processo</a:t>
            </a:r>
            <a:r>
              <a:rPr kumimoji="0" lang="pt-BR" altLang="pt-BR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Uso Correto de EPIs (Equipamentos de Proteção Individual)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Foco na importância do uso adequado de EPIs para proteger os trabalhadores contra riscos específicos.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Prevenção de Quedas em Altura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Considerando as estações elevatórias e reservatórios elevados, aborde medidas para evitar quedas.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Riscos Elétricos e Medidas de Controle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Discussão sobre segurança elétrica, especialmente em ambientes com equipamentos elétricos.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Sinalização de Segurança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Conscientização sobre a importância da sinalização adequada para prevenir acidentes.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Ergonomia no Ambiente de Trabalho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Abordagem sobre postura correta, movimentação de cargas e prevenção de lesões musculoesqueléticas.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Prevenção de Acidentes com Máquinas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Foco nos procedimentos seguros ao operar máquinas e equipamentos</a:t>
            </a:r>
            <a:r>
              <a:rPr kumimoji="0" lang="pt-BR" altLang="pt-BR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2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Lembre-se de adaptar esses tópicos à realidade da empresa e incluir exemplos práticos e exercícios para melhor compreensão. Além disso, considere a legislação local e as fiscalizações para garantir a conformidade e a segurança dos colaboradores</a:t>
            </a:r>
            <a:r>
              <a:rPr kumimoji="0" lang="pt-BR" altLang="pt-BR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3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5014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9786" b="51590"/>
          <a:stretch/>
        </p:blipFill>
        <p:spPr>
          <a:xfrm>
            <a:off x="201675" y="1242483"/>
            <a:ext cx="6110507" cy="4712678"/>
          </a:xfrm>
          <a:prstGeom prst="rect">
            <a:avLst/>
          </a:prstGeom>
        </p:spPr>
      </p:pic>
      <p:sp>
        <p:nvSpPr>
          <p:cNvPr id="4" name="CaixaDeTexto 1">
            <a:extLst>
              <a:ext uri="{FF2B5EF4-FFF2-40B4-BE49-F238E27FC236}">
                <a16:creationId xmlns:a16="http://schemas.microsoft.com/office/drawing/2014/main" id="{C93608DE-213E-52A1-9A1E-5FE77BF3E635}"/>
              </a:ext>
            </a:extLst>
          </p:cNvPr>
          <p:cNvSpPr txBox="1"/>
          <p:nvPr/>
        </p:nvSpPr>
        <p:spPr>
          <a:xfrm>
            <a:off x="2192595" y="96110"/>
            <a:ext cx="910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4ª-feira (22/05) – 14hs às 18hs - Auditório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252" y="3012935"/>
            <a:ext cx="3661013" cy="366101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8960321" y="1156000"/>
            <a:ext cx="1012874" cy="185693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E8F030-083A-09C5-6F1E-E5649B5AFD19}"/>
              </a:ext>
            </a:extLst>
          </p:cNvPr>
          <p:cNvSpPr txBox="1"/>
          <p:nvPr/>
        </p:nvSpPr>
        <p:spPr>
          <a:xfrm>
            <a:off x="2690325" y="6474791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www.pnqs.com.br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5571FA-9CDE-B4F2-2F40-A628FB5E37AF}"/>
              </a:ext>
            </a:extLst>
          </p:cNvPr>
          <p:cNvSpPr txBox="1"/>
          <p:nvPr/>
        </p:nvSpPr>
        <p:spPr>
          <a:xfrm>
            <a:off x="1651820" y="243594"/>
            <a:ext cx="920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Excelência em Gestão - MEGSA</a:t>
            </a:r>
            <a:r>
              <a:rPr lang="pt-BR" sz="28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CF202B2-1236-DBA6-8994-7CA235D70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9" t="1163" r="1" b="1"/>
          <a:stretch/>
        </p:blipFill>
        <p:spPr>
          <a:xfrm>
            <a:off x="723537" y="891504"/>
            <a:ext cx="5530488" cy="55832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D091BD8-F219-5B8C-0F5B-5366F9E024DE}"/>
              </a:ext>
            </a:extLst>
          </p:cNvPr>
          <p:cNvSpPr txBox="1"/>
          <p:nvPr/>
        </p:nvSpPr>
        <p:spPr>
          <a:xfrm>
            <a:off x="6475248" y="818906"/>
            <a:ext cx="52868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Novo 2024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t-BR" sz="4000" u="sng" dirty="0"/>
              <a:t>IA na gestão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t-BR" sz="4000" dirty="0"/>
              <a:t>Resiliência e continuidade do negócio</a:t>
            </a:r>
          </a:p>
          <a:p>
            <a:r>
              <a:rPr lang="pt-BR" sz="4000" dirty="0"/>
              <a:t>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3EE3A3E-153B-1F4D-996C-E2D3A7B2E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24" y="4216400"/>
            <a:ext cx="6424297" cy="2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3C16539-5EEE-0355-1AEB-EFFFE03DED8F}"/>
              </a:ext>
            </a:extLst>
          </p:cNvPr>
          <p:cNvSpPr txBox="1"/>
          <p:nvPr/>
        </p:nvSpPr>
        <p:spPr>
          <a:xfrm>
            <a:off x="3413150" y="1543868"/>
            <a:ext cx="8190271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buSzPct val="95000"/>
              <a:buFont typeface="Corbel" pitchFamily="34" charset="0"/>
              <a:buNone/>
            </a:pPr>
            <a:endParaRPr lang="pt-BR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Carlos Schauff</a:t>
            </a:r>
          </a:p>
          <a:p>
            <a:pPr algn="r" eaLnBrk="1" hangingPunct="1">
              <a:buSzPct val="95000"/>
              <a:buFont typeface="Corbel" pitchFamily="34" charset="0"/>
              <a:buNone/>
            </a:pPr>
            <a:endParaRPr lang="pt-BR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Computólogo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pela UNICAMP, pós ADM</a:t>
            </a:r>
          </a:p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 e Consultor técnico do </a:t>
            </a:r>
            <a:r>
              <a:rPr lang="pt-B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CNQAbes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modelo MEGSA®ESG</a:t>
            </a:r>
          </a:p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e Diretor Técnico do IPEG, modelo PPQG® ESG IA</a:t>
            </a:r>
          </a:p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 da Academia Brasileira da Qualidade</a:t>
            </a:r>
          </a:p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Sócio-diretor Compumax Informática - softwares e gestão ESG</a:t>
            </a:r>
          </a:p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Prof. na FGV,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PUCCamp</a:t>
            </a:r>
            <a:endParaRPr lang="pt-B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SzPct val="95000"/>
              <a:buFont typeface="Corbel" pitchFamily="34" charset="0"/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cschauff@compumax.com.br</a:t>
            </a:r>
          </a:p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(11) 94199-1044</a:t>
            </a:r>
          </a:p>
          <a:p>
            <a:pPr algn="r" eaLnBrk="1" hangingPunct="1">
              <a:buSzPct val="95000"/>
              <a:buFont typeface="Corbel" pitchFamily="34" charset="0"/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4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1669375" y="956950"/>
            <a:ext cx="5100400" cy="6843250"/>
          </a:xfrm>
          <a:prstGeom prst="flowChartPunchedTap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41338" indent="-414338">
              <a:buClr>
                <a:srgbClr val="000000"/>
              </a:buClr>
              <a:buSzPts val="2000"/>
            </a:pPr>
            <a:endParaRPr sz="20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1338" indent="-414338">
              <a:buClr>
                <a:srgbClr val="000000"/>
              </a:buClr>
              <a:buSzPts val="2000"/>
            </a:pPr>
            <a:endParaRPr sz="20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Olhar interno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Engajamento da força de trabalho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Produtos e operações sustentáveis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Economia circular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Acessibilidade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Neutralização de carbono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Exigência de investidores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Gestor de sustentabilidade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Iniciativas próprias pontuais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Responsabilidade social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Métodos clássicos de análise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41338" indent="-5413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Três linhas de defesa (Riscos, compliance, auditoria)</a:t>
            </a:r>
            <a:endParaRPr sz="20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6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2189107" y="-79050"/>
            <a:ext cx="7886700" cy="834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SzPct val="100000"/>
            </a:pPr>
            <a:r>
              <a:rPr lang="pt-BR" sz="3600" b="1"/>
              <a:t>ESG em evolução</a:t>
            </a:r>
            <a:br>
              <a:rPr lang="pt-BR" sz="3600" b="1"/>
            </a:br>
            <a:r>
              <a:rPr lang="pt-BR" sz="2000" b="1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Novas lideranças necessárias</a:t>
            </a:r>
            <a:endParaRPr sz="3600" b="1">
              <a:solidFill>
                <a:schemeClr val="accent1"/>
              </a:solidFill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4557974" y="1332510"/>
            <a:ext cx="1032387" cy="67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pt-BR" sz="3200">
                <a:solidFill>
                  <a:schemeClr val="lt1"/>
                </a:solidFill>
              </a:rPr>
              <a:t>ESG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6769772" y="882949"/>
            <a:ext cx="407777" cy="707886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pt-BR" sz="4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">
            <a:hlinkClick r:id="rId4"/>
          </p:cNvPr>
          <p:cNvSpPr txBox="1"/>
          <p:nvPr/>
        </p:nvSpPr>
        <p:spPr>
          <a:xfrm>
            <a:off x="9091078" y="6550224"/>
            <a:ext cx="10836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pt-BR" sz="1400" kern="0" dirty="0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pt-BR" sz="1400" kern="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400" kern="0" dirty="0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C.Schauff</a:t>
            </a:r>
            <a:endParaRPr sz="1400" kern="0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440125" y="882950"/>
            <a:ext cx="4513650" cy="6968000"/>
          </a:xfrm>
          <a:prstGeom prst="flowChartPunchedTap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2438" indent="-325438">
              <a:buClr>
                <a:srgbClr val="000000"/>
              </a:buClr>
              <a:buSzPts val="2000"/>
            </a:pPr>
            <a:endParaRPr sz="20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Olhar externo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Engajamento de clientes e </a:t>
            </a:r>
            <a:r>
              <a:rPr lang="pt-BR" sz="2000" b="1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forns</a:t>
            </a: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Desenv</a:t>
            </a: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de mercados sustentáveis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Consumo responsável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Diversidade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Negativação de carbono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Preferência de clientes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Direção ESG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Ações coletivas abrangentes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Segurança socioambiental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Uso da I.A  na análise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2438" indent="-452438"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pt-B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4ª linha de defesa (resiliência &amp; continuidade do negócio)</a:t>
            </a: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8873152" y="1179872"/>
            <a:ext cx="1519544" cy="67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Clr>
                <a:srgbClr val="FFFFFF"/>
              </a:buClr>
              <a:buSzPts val="3200"/>
            </a:pPr>
            <a:r>
              <a:rPr lang="pt-BR" sz="32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ESG 2.0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9171419" y="4025440"/>
            <a:ext cx="10668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514350" eaLnBrk="0" hangingPunct="0"/>
            <a:r>
              <a:rPr lang="pt-BR" sz="1400" b="1" i="1" dirty="0">
                <a:solidFill>
                  <a:srgbClr val="AD0101"/>
                </a:solidFill>
                <a:latin typeface="Arial" charset="0"/>
                <a:cs typeface="Times New Roman" pitchFamily="18" charset="0"/>
              </a:rPr>
              <a:t>Resultados</a:t>
            </a:r>
          </a:p>
          <a:p>
            <a:pPr algn="ctr" defTabSz="514350" eaLnBrk="0" hangingPunct="0"/>
            <a:endParaRPr lang="pt-BR" sz="1400" b="1" i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  <a:p>
            <a:pPr algn="ctr" defTabSz="514350" eaLnBrk="0" hangingPunct="0"/>
            <a:endParaRPr lang="pt-BR" sz="1400" b="1" i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  <a:p>
            <a:pPr algn="ctr" defTabSz="514350" eaLnBrk="0" hangingPunct="0"/>
            <a:endParaRPr lang="pt-BR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  <a:p>
            <a:pPr algn="ctr" defTabSz="514350" eaLnBrk="0" hangingPunct="0"/>
            <a:endParaRPr lang="pt-BR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  <a:p>
            <a:pPr algn="ctr" defTabSz="514350" eaLnBrk="0" hangingPunct="0"/>
            <a:endParaRPr lang="pt-BR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9285669" y="4535028"/>
            <a:ext cx="381050" cy="365124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514350"/>
            <a:endParaRPr lang="pt-BR" dirty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9685719" y="4535028"/>
            <a:ext cx="381050" cy="365124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514350"/>
            <a:endParaRPr lang="pt-BR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9285669" y="4916029"/>
            <a:ext cx="381050" cy="365124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514350" eaLnBrk="0" hangingPunct="0"/>
            <a:endParaRPr lang="pt-PT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9295194" y="5304581"/>
            <a:ext cx="381050" cy="365124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514350"/>
            <a:endParaRPr lang="pt-BR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9685719" y="4916029"/>
            <a:ext cx="381050" cy="365124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514350"/>
            <a:endParaRPr lang="pt-BR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</p:txBody>
      </p:sp>
      <p:grpSp>
        <p:nvGrpSpPr>
          <p:cNvPr id="34826" name="Group 11"/>
          <p:cNvGrpSpPr>
            <a:grpSpLocks/>
          </p:cNvGrpSpPr>
          <p:nvPr/>
        </p:nvGrpSpPr>
        <p:grpSpPr bwMode="auto">
          <a:xfrm>
            <a:off x="5489646" y="4009623"/>
            <a:ext cx="3526584" cy="1905169"/>
            <a:chOff x="2086" y="2544"/>
            <a:chExt cx="2736" cy="17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857" name="AutoShape 12"/>
            <p:cNvSpPr>
              <a:spLocks noChangeArrowheads="1"/>
            </p:cNvSpPr>
            <p:nvPr/>
          </p:nvSpPr>
          <p:spPr bwMode="auto">
            <a:xfrm>
              <a:off x="2086" y="2544"/>
              <a:ext cx="2736" cy="1728"/>
            </a:xfrm>
            <a:prstGeom prst="homePlate">
              <a:avLst>
                <a:gd name="adj" fmla="val 3958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endParaRPr lang="pt-PT" sz="1000" b="1" i="1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4858" name="AutoShape 13"/>
            <p:cNvSpPr>
              <a:spLocks noChangeArrowheads="1"/>
            </p:cNvSpPr>
            <p:nvPr/>
          </p:nvSpPr>
          <p:spPr bwMode="auto">
            <a:xfrm>
              <a:off x="3835" y="3204"/>
              <a:ext cx="849" cy="407"/>
            </a:xfrm>
            <a:prstGeom prst="homePlate">
              <a:avLst>
                <a:gd name="adj" fmla="val 5215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4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Liderança</a:t>
              </a:r>
            </a:p>
          </p:txBody>
        </p:sp>
        <p:sp>
          <p:nvSpPr>
            <p:cNvPr id="34859" name="AutoShape 14"/>
            <p:cNvSpPr>
              <a:spLocks noChangeArrowheads="1"/>
            </p:cNvSpPr>
            <p:nvPr/>
          </p:nvSpPr>
          <p:spPr bwMode="auto">
            <a:xfrm>
              <a:off x="3360" y="2630"/>
              <a:ext cx="896" cy="407"/>
            </a:xfrm>
            <a:prstGeom prst="homePlate">
              <a:avLst>
                <a:gd name="adj" fmla="val 5503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4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Estratégias</a:t>
              </a:r>
            </a:p>
          </p:txBody>
        </p:sp>
        <p:sp>
          <p:nvSpPr>
            <p:cNvPr id="34860" name="AutoShape 15"/>
            <p:cNvSpPr>
              <a:spLocks noChangeArrowheads="1"/>
            </p:cNvSpPr>
            <p:nvPr/>
          </p:nvSpPr>
          <p:spPr bwMode="auto">
            <a:xfrm>
              <a:off x="2868" y="3141"/>
              <a:ext cx="896" cy="407"/>
            </a:xfrm>
            <a:prstGeom prst="homePlate">
              <a:avLst>
                <a:gd name="adj" fmla="val 5503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4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Sociedade</a:t>
              </a:r>
            </a:p>
          </p:txBody>
        </p:sp>
        <p:sp>
          <p:nvSpPr>
            <p:cNvPr id="34861" name="AutoShape 16"/>
            <p:cNvSpPr>
              <a:spLocks noChangeArrowheads="1"/>
            </p:cNvSpPr>
            <p:nvPr/>
          </p:nvSpPr>
          <p:spPr bwMode="auto">
            <a:xfrm>
              <a:off x="3031" y="3648"/>
              <a:ext cx="1225" cy="599"/>
            </a:xfrm>
            <a:prstGeom prst="homePlate">
              <a:avLst>
                <a:gd name="adj" fmla="val 7076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4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Conhecimento, </a:t>
              </a:r>
            </a:p>
            <a:p>
              <a:pPr algn="ctr" defTabSz="514350" eaLnBrk="0" hangingPunct="0"/>
              <a:r>
                <a:rPr lang="pt-BR" sz="14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inovação </a:t>
              </a:r>
            </a:p>
            <a:p>
              <a:pPr algn="ctr" defTabSz="514350" eaLnBrk="0" hangingPunct="0"/>
              <a:r>
                <a:rPr lang="pt-BR" sz="14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e tecnologia</a:t>
              </a:r>
            </a:p>
          </p:txBody>
        </p:sp>
        <p:sp>
          <p:nvSpPr>
            <p:cNvPr id="34862" name="AutoShape 17"/>
            <p:cNvSpPr>
              <a:spLocks noChangeArrowheads="1"/>
            </p:cNvSpPr>
            <p:nvPr/>
          </p:nvSpPr>
          <p:spPr bwMode="auto">
            <a:xfrm>
              <a:off x="2322" y="2630"/>
              <a:ext cx="849" cy="407"/>
            </a:xfrm>
            <a:prstGeom prst="homePlate">
              <a:avLst>
                <a:gd name="adj" fmla="val 5215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4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Pessoas</a:t>
              </a:r>
            </a:p>
          </p:txBody>
        </p:sp>
        <p:sp>
          <p:nvSpPr>
            <p:cNvPr id="34863" name="AutoShape 18"/>
            <p:cNvSpPr>
              <a:spLocks noChangeArrowheads="1"/>
            </p:cNvSpPr>
            <p:nvPr/>
          </p:nvSpPr>
          <p:spPr bwMode="auto">
            <a:xfrm>
              <a:off x="2134" y="3792"/>
              <a:ext cx="849" cy="407"/>
            </a:xfrm>
            <a:prstGeom prst="homePlate">
              <a:avLst>
                <a:gd name="adj" fmla="val 5215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4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Processos</a:t>
              </a:r>
            </a:p>
          </p:txBody>
        </p:sp>
        <p:sp>
          <p:nvSpPr>
            <p:cNvPr id="34864" name="AutoShape 19"/>
            <p:cNvSpPr>
              <a:spLocks noChangeArrowheads="1"/>
            </p:cNvSpPr>
            <p:nvPr/>
          </p:nvSpPr>
          <p:spPr bwMode="auto">
            <a:xfrm>
              <a:off x="2102" y="3241"/>
              <a:ext cx="704" cy="407"/>
            </a:xfrm>
            <a:prstGeom prst="homePlate">
              <a:avLst>
                <a:gd name="adj" fmla="val 4324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4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Clientes</a:t>
              </a:r>
            </a:p>
          </p:txBody>
        </p:sp>
      </p:grpSp>
      <p:grpSp>
        <p:nvGrpSpPr>
          <p:cNvPr id="34827" name="Group 53"/>
          <p:cNvGrpSpPr>
            <a:grpSpLocks/>
          </p:cNvGrpSpPr>
          <p:nvPr/>
        </p:nvGrpSpPr>
        <p:grpSpPr bwMode="auto">
          <a:xfrm>
            <a:off x="1860266" y="1404106"/>
            <a:ext cx="3526584" cy="1943644"/>
            <a:chOff x="336" y="672"/>
            <a:chExt cx="2496" cy="15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843" name="AutoShape 21"/>
            <p:cNvSpPr>
              <a:spLocks noChangeArrowheads="1"/>
            </p:cNvSpPr>
            <p:nvPr/>
          </p:nvSpPr>
          <p:spPr bwMode="auto">
            <a:xfrm>
              <a:off x="336" y="672"/>
              <a:ext cx="2496" cy="1584"/>
            </a:xfrm>
            <a:prstGeom prst="homePlate">
              <a:avLst>
                <a:gd name="adj" fmla="val 3939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endParaRPr lang="pt-PT" sz="1000" b="1" i="1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4844" name="AutoShape 22"/>
            <p:cNvSpPr>
              <a:spLocks noChangeArrowheads="1"/>
            </p:cNvSpPr>
            <p:nvPr/>
          </p:nvSpPr>
          <p:spPr bwMode="auto">
            <a:xfrm>
              <a:off x="1546" y="1752"/>
              <a:ext cx="700" cy="497"/>
            </a:xfrm>
            <a:prstGeom prst="homePlate">
              <a:avLst>
                <a:gd name="adj" fmla="val 35211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 de </a:t>
              </a:r>
            </a:p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Fornecimento</a:t>
              </a:r>
            </a:p>
          </p:txBody>
        </p:sp>
        <p:sp>
          <p:nvSpPr>
            <p:cNvPr id="34845" name="AutoShape 23"/>
            <p:cNvSpPr>
              <a:spLocks noChangeArrowheads="1"/>
            </p:cNvSpPr>
            <p:nvPr/>
          </p:nvSpPr>
          <p:spPr bwMode="auto">
            <a:xfrm>
              <a:off x="774" y="1034"/>
              <a:ext cx="701" cy="453"/>
            </a:xfrm>
            <a:prstGeom prst="homePlate">
              <a:avLst>
                <a:gd name="adj" fmla="val 386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 de </a:t>
              </a:r>
            </a:p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Mkt</a:t>
              </a:r>
            </a:p>
          </p:txBody>
        </p:sp>
        <p:sp>
          <p:nvSpPr>
            <p:cNvPr id="34846" name="AutoShape 24"/>
            <p:cNvSpPr>
              <a:spLocks noChangeArrowheads="1"/>
            </p:cNvSpPr>
            <p:nvPr/>
          </p:nvSpPr>
          <p:spPr bwMode="auto">
            <a:xfrm>
              <a:off x="1828" y="881"/>
              <a:ext cx="673" cy="452"/>
            </a:xfrm>
            <a:prstGeom prst="homePlate">
              <a:avLst>
                <a:gd name="adj" fmla="val 4786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0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</a:t>
              </a:r>
            </a:p>
            <a:p>
              <a:pPr algn="ctr" defTabSz="514350" eaLnBrk="0" hangingPunct="0"/>
              <a:r>
                <a:rPr lang="pt-BR" sz="10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Financeiro</a:t>
              </a:r>
            </a:p>
            <a:p>
              <a:pPr algn="ctr" defTabSz="514350" eaLnBrk="0" hangingPunct="0"/>
              <a:r>
                <a:rPr lang="pt-BR" sz="10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Casa Matriz</a:t>
              </a:r>
            </a:p>
          </p:txBody>
        </p:sp>
        <p:sp>
          <p:nvSpPr>
            <p:cNvPr id="34847" name="AutoShape 25"/>
            <p:cNvSpPr>
              <a:spLocks noChangeArrowheads="1"/>
            </p:cNvSpPr>
            <p:nvPr/>
          </p:nvSpPr>
          <p:spPr bwMode="auto">
            <a:xfrm>
              <a:off x="414" y="744"/>
              <a:ext cx="832" cy="430"/>
            </a:xfrm>
            <a:prstGeom prst="homePlate">
              <a:avLst>
                <a:gd name="adj" fmla="val 483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0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 de</a:t>
              </a:r>
            </a:p>
            <a:p>
              <a:pPr algn="ctr" defTabSz="514350" eaLnBrk="0" hangingPunct="0"/>
              <a:r>
                <a:rPr lang="pt-BR" sz="10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Planejamento</a:t>
              </a:r>
            </a:p>
          </p:txBody>
        </p:sp>
        <p:sp>
          <p:nvSpPr>
            <p:cNvPr id="34848" name="AutoShape 26"/>
            <p:cNvSpPr>
              <a:spLocks noChangeArrowheads="1"/>
            </p:cNvSpPr>
            <p:nvPr/>
          </p:nvSpPr>
          <p:spPr bwMode="auto">
            <a:xfrm>
              <a:off x="578" y="1442"/>
              <a:ext cx="853" cy="528"/>
            </a:xfrm>
            <a:prstGeom prst="homePlate">
              <a:avLst>
                <a:gd name="adj" fmla="val 4038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 de</a:t>
              </a:r>
            </a:p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Informações</a:t>
              </a:r>
            </a:p>
          </p:txBody>
        </p:sp>
        <p:sp>
          <p:nvSpPr>
            <p:cNvPr id="34849" name="AutoShape 27"/>
            <p:cNvSpPr>
              <a:spLocks noChangeArrowheads="1"/>
            </p:cNvSpPr>
            <p:nvPr/>
          </p:nvSpPr>
          <p:spPr bwMode="auto">
            <a:xfrm>
              <a:off x="1588" y="1178"/>
              <a:ext cx="961" cy="495"/>
            </a:xfrm>
            <a:prstGeom prst="homePlate">
              <a:avLst>
                <a:gd name="adj" fmla="val 48535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0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 de </a:t>
              </a:r>
            </a:p>
            <a:p>
              <a:pPr algn="ctr" defTabSz="514350" eaLnBrk="0" hangingPunct="0"/>
              <a:r>
                <a:rPr lang="pt-BR" sz="10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Produção</a:t>
              </a:r>
            </a:p>
          </p:txBody>
        </p:sp>
        <p:sp>
          <p:nvSpPr>
            <p:cNvPr id="34850" name="AutoShape 28"/>
            <p:cNvSpPr>
              <a:spLocks noChangeArrowheads="1"/>
            </p:cNvSpPr>
            <p:nvPr/>
          </p:nvSpPr>
          <p:spPr bwMode="auto">
            <a:xfrm>
              <a:off x="1124" y="1645"/>
              <a:ext cx="701" cy="452"/>
            </a:xfrm>
            <a:prstGeom prst="homePlate">
              <a:avLst>
                <a:gd name="adj" fmla="val 387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</a:t>
              </a:r>
            </a:p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Governança</a:t>
              </a:r>
            </a:p>
          </p:txBody>
        </p:sp>
        <p:sp>
          <p:nvSpPr>
            <p:cNvPr id="34851" name="AutoShape 29"/>
            <p:cNvSpPr>
              <a:spLocks noChangeArrowheads="1"/>
            </p:cNvSpPr>
            <p:nvPr/>
          </p:nvSpPr>
          <p:spPr bwMode="auto">
            <a:xfrm>
              <a:off x="961" y="708"/>
              <a:ext cx="701" cy="452"/>
            </a:xfrm>
            <a:prstGeom prst="homePlate">
              <a:avLst>
                <a:gd name="adj" fmla="val 387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 de</a:t>
              </a:r>
            </a:p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RH</a:t>
              </a:r>
              <a:endParaRPr lang="pt-BR" sz="1000" i="1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4852" name="AutoShape 30"/>
            <p:cNvSpPr>
              <a:spLocks noChangeArrowheads="1"/>
            </p:cNvSpPr>
            <p:nvPr/>
          </p:nvSpPr>
          <p:spPr bwMode="auto">
            <a:xfrm>
              <a:off x="1189" y="1079"/>
              <a:ext cx="702" cy="544"/>
            </a:xfrm>
            <a:prstGeom prst="homePlate">
              <a:avLst>
                <a:gd name="adj" fmla="val 32261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 de</a:t>
              </a:r>
            </a:p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Comunicação</a:t>
              </a:r>
            </a:p>
          </p:txBody>
        </p:sp>
        <p:sp>
          <p:nvSpPr>
            <p:cNvPr id="34853" name="AutoShape 31"/>
            <p:cNvSpPr>
              <a:spLocks noChangeArrowheads="1"/>
            </p:cNvSpPr>
            <p:nvPr/>
          </p:nvSpPr>
          <p:spPr bwMode="auto">
            <a:xfrm>
              <a:off x="1444" y="683"/>
              <a:ext cx="688" cy="453"/>
            </a:xfrm>
            <a:prstGeom prst="homePlate">
              <a:avLst>
                <a:gd name="adj" fmla="val 37969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0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 de </a:t>
              </a:r>
            </a:p>
            <a:p>
              <a:pPr algn="ctr" defTabSz="514350" eaLnBrk="0" hangingPunct="0"/>
              <a:r>
                <a:rPr lang="pt-BR" sz="10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Reuniões </a:t>
              </a:r>
            </a:p>
          </p:txBody>
        </p:sp>
        <p:sp>
          <p:nvSpPr>
            <p:cNvPr id="34854" name="AutoShape 32"/>
            <p:cNvSpPr>
              <a:spLocks noChangeArrowheads="1"/>
            </p:cNvSpPr>
            <p:nvPr/>
          </p:nvSpPr>
          <p:spPr bwMode="auto">
            <a:xfrm>
              <a:off x="1821" y="1507"/>
              <a:ext cx="701" cy="478"/>
            </a:xfrm>
            <a:prstGeom prst="homePlate">
              <a:avLst>
                <a:gd name="adj" fmla="val 31236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 de </a:t>
              </a:r>
            </a:p>
            <a:p>
              <a:pPr algn="ctr" defTabSz="514350" eaLnBrk="0" hangingPunct="0"/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Controle. de </a:t>
              </a:r>
            </a:p>
            <a:p>
              <a:pPr algn="ctr" defTabSz="514350" eaLnBrk="0" hangingPunct="0"/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Riscos</a:t>
              </a:r>
            </a:p>
          </p:txBody>
        </p:sp>
        <p:sp>
          <p:nvSpPr>
            <p:cNvPr id="34855" name="AutoShape 33"/>
            <p:cNvSpPr>
              <a:spLocks noChangeArrowheads="1"/>
            </p:cNvSpPr>
            <p:nvPr/>
          </p:nvSpPr>
          <p:spPr bwMode="auto">
            <a:xfrm>
              <a:off x="386" y="1228"/>
              <a:ext cx="700" cy="453"/>
            </a:xfrm>
            <a:prstGeom prst="homePlate">
              <a:avLst>
                <a:gd name="adj" fmla="val 38631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 de </a:t>
              </a:r>
              <a:r>
                <a:rPr lang="pt-BR" sz="900" b="1" i="1" dirty="0" err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monit</a:t>
              </a:r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.</a:t>
              </a:r>
            </a:p>
            <a:p>
              <a:pPr algn="ctr" defTabSz="514350" eaLnBrk="0" hangingPunct="0"/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Desempenho</a:t>
              </a:r>
            </a:p>
            <a:p>
              <a:pPr algn="ctr" defTabSz="514350" eaLnBrk="0" hangingPunct="0"/>
              <a:r>
                <a:rPr lang="pt-BR" sz="900" b="1" i="1" dirty="0" err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Monit</a:t>
              </a:r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 &amp; </a:t>
              </a:r>
              <a:r>
                <a:rPr lang="pt-BR" sz="900" b="1" i="1" dirty="0" err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Apdz</a:t>
              </a:r>
              <a:endParaRPr lang="pt-BR" sz="900" b="1" i="1" dirty="0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4856" name="AutoShape 34"/>
            <p:cNvSpPr>
              <a:spLocks noChangeArrowheads="1"/>
            </p:cNvSpPr>
            <p:nvPr/>
          </p:nvSpPr>
          <p:spPr bwMode="auto">
            <a:xfrm>
              <a:off x="386" y="1772"/>
              <a:ext cx="701" cy="453"/>
            </a:xfrm>
            <a:prstGeom prst="homePlate">
              <a:avLst>
                <a:gd name="adj" fmla="val 386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Sistema de</a:t>
              </a:r>
            </a:p>
            <a:p>
              <a:pPr algn="ctr" defTabSz="514350" eaLnBrk="0" hangingPunct="0"/>
              <a:r>
                <a:rPr lang="pt-BR" sz="1000" b="1" i="1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Resp. Social</a:t>
              </a:r>
            </a:p>
          </p:txBody>
        </p:sp>
      </p:grpSp>
      <p:sp>
        <p:nvSpPr>
          <p:cNvPr id="34839" name="AutoShape 51"/>
          <p:cNvSpPr>
            <a:spLocks noChangeArrowheads="1"/>
          </p:cNvSpPr>
          <p:nvPr/>
        </p:nvSpPr>
        <p:spPr bwMode="auto">
          <a:xfrm>
            <a:off x="3407385" y="3568931"/>
            <a:ext cx="700674" cy="357672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514350"/>
            <a:endParaRPr lang="pt-BR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34840" name="Text Box 54"/>
          <p:cNvSpPr txBox="1">
            <a:spLocks noChangeArrowheads="1"/>
          </p:cNvSpPr>
          <p:nvPr/>
        </p:nvSpPr>
        <p:spPr bwMode="auto">
          <a:xfrm>
            <a:off x="8995737" y="10187459"/>
            <a:ext cx="15001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514350"/>
            <a:r>
              <a:rPr lang="pt-BR" sz="9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Criação </a:t>
            </a:r>
            <a:r>
              <a:rPr lang="pt-BR" sz="9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C.Schauff</a:t>
            </a:r>
            <a:endParaRPr lang="pt-BR" sz="9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4841" name="CaixaDeTexto 52"/>
          <p:cNvSpPr txBox="1">
            <a:spLocks noChangeArrowheads="1"/>
          </p:cNvSpPr>
          <p:nvPr/>
        </p:nvSpPr>
        <p:spPr bwMode="auto">
          <a:xfrm>
            <a:off x="4013518" y="877315"/>
            <a:ext cx="2470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14350"/>
            <a:r>
              <a:rPr lang="pt-BR" dirty="0">
                <a:solidFill>
                  <a:prstClr val="white"/>
                </a:solidFill>
                <a:latin typeface="Arial" charset="0"/>
                <a:cs typeface="Arial" charset="0"/>
              </a:rPr>
              <a:t>Organização </a:t>
            </a:r>
          </a:p>
          <a:p>
            <a:pPr algn="ctr" defTabSz="514350"/>
            <a:r>
              <a:rPr lang="pt-BR" dirty="0">
                <a:solidFill>
                  <a:prstClr val="white"/>
                </a:solidFill>
                <a:latin typeface="Arial" charset="0"/>
                <a:cs typeface="Arial" charset="0"/>
              </a:rPr>
              <a:t>real</a:t>
            </a:r>
          </a:p>
        </p:txBody>
      </p:sp>
      <p:sp>
        <p:nvSpPr>
          <p:cNvPr id="34842" name="CaixaDeTexto 53"/>
          <p:cNvSpPr txBox="1">
            <a:spLocks noChangeArrowheads="1"/>
          </p:cNvSpPr>
          <p:nvPr/>
        </p:nvSpPr>
        <p:spPr bwMode="auto">
          <a:xfrm>
            <a:off x="5833609" y="3412888"/>
            <a:ext cx="5143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14350"/>
            <a:r>
              <a:rPr lang="pt-BR" dirty="0">
                <a:solidFill>
                  <a:prstClr val="white"/>
                </a:solidFill>
                <a:latin typeface="Arial" charset="0"/>
                <a:cs typeface="Arial" charset="0"/>
              </a:rPr>
              <a:t>Organização mapeada </a:t>
            </a:r>
          </a:p>
          <a:p>
            <a:pPr algn="ctr" defTabSz="514350"/>
            <a:r>
              <a:rPr lang="pt-BR" dirty="0">
                <a:solidFill>
                  <a:prstClr val="white"/>
                </a:solidFill>
                <a:latin typeface="Arial" charset="0"/>
                <a:cs typeface="Arial" charset="0"/>
              </a:rPr>
              <a:t>segundo MEGSA</a:t>
            </a:r>
          </a:p>
        </p:txBody>
      </p:sp>
      <p:sp>
        <p:nvSpPr>
          <p:cNvPr id="54" name="AutoShape 51">
            <a:extLst>
              <a:ext uri="{FF2B5EF4-FFF2-40B4-BE49-F238E27FC236}">
                <a16:creationId xmlns:a16="http://schemas.microsoft.com/office/drawing/2014/main" id="{7E518FFA-9432-CD0B-5E29-CBAE9590358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90979" y="4769657"/>
            <a:ext cx="686946" cy="406601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514350"/>
            <a:endParaRPr lang="pt-BR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37CCA334-7BC0-14BB-2A13-A0EA5A755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220" y="5297319"/>
            <a:ext cx="381050" cy="365124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514350"/>
            <a:endParaRPr lang="pt-BR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2C51217-75AD-D8EF-FEF1-1632B306DEBB}"/>
              </a:ext>
            </a:extLst>
          </p:cNvPr>
          <p:cNvSpPr txBox="1">
            <a:spLocks/>
          </p:cNvSpPr>
          <p:nvPr/>
        </p:nvSpPr>
        <p:spPr>
          <a:xfrm>
            <a:off x="2263107" y="-504666"/>
            <a:ext cx="9783862" cy="1312971"/>
          </a:xfrm>
          <a:prstGeom prst="rect">
            <a:avLst/>
          </a:prstGeom>
        </p:spPr>
        <p:txBody>
          <a:bodyPr vert="horz" lIns="121920" tIns="60960" rIns="121920" bIns="6096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514350"/>
            <a:r>
              <a:rPr lang="pt-BR" sz="247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pelo MEGSA</a:t>
            </a:r>
            <a:r>
              <a:rPr lang="pt-BR" sz="2475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  <p:pic>
        <p:nvPicPr>
          <p:cNvPr id="4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D40BB90F-16D2-2877-DE5A-E6A7D89CA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37" y="4047543"/>
            <a:ext cx="1719006" cy="1706901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938C8E-0E07-0BFD-BA79-CA215F11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4497" y="5816691"/>
            <a:ext cx="762000" cy="273844"/>
          </a:xfrm>
        </p:spPr>
        <p:txBody>
          <a:bodyPr/>
          <a:lstStyle/>
          <a:p>
            <a:pPr defTabSz="514350"/>
            <a:fld id="{C87AB0EF-33BF-4E26-A7F1-7AAEDF1CC0C0}" type="slidenum">
              <a:rPr lang="pt-BR">
                <a:solidFill>
                  <a:prstClr val="white"/>
                </a:solidFill>
                <a:latin typeface="Impact"/>
                <a:cs typeface="Times New Roman" pitchFamily="18" charset="0"/>
              </a:rPr>
              <a:pPr defTabSz="514350"/>
              <a:t>4</a:t>
            </a:fld>
            <a:endParaRPr lang="pt-BR">
              <a:solidFill>
                <a:prstClr val="white"/>
              </a:solidFill>
              <a:latin typeface="Impact"/>
              <a:cs typeface="Times New Roman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B1C7475-AB63-69AE-8FDC-3C11EC1FD968}"/>
              </a:ext>
            </a:extLst>
          </p:cNvPr>
          <p:cNvGrpSpPr/>
          <p:nvPr/>
        </p:nvGrpSpPr>
        <p:grpSpPr>
          <a:xfrm>
            <a:off x="5441813" y="1620348"/>
            <a:ext cx="2029183" cy="1620007"/>
            <a:chOff x="4113536" y="1469408"/>
            <a:chExt cx="2029183" cy="1620007"/>
          </a:xfrm>
        </p:grpSpPr>
        <p:sp>
          <p:nvSpPr>
            <p:cNvPr id="34830" name="Freeform 39"/>
            <p:cNvSpPr>
              <a:spLocks/>
            </p:cNvSpPr>
            <p:nvPr/>
          </p:nvSpPr>
          <p:spPr bwMode="auto">
            <a:xfrm>
              <a:off x="4697976" y="1469408"/>
              <a:ext cx="972932" cy="851504"/>
            </a:xfrm>
            <a:custGeom>
              <a:avLst/>
              <a:gdLst>
                <a:gd name="T0" fmla="*/ 295600567 w 715"/>
                <a:gd name="T1" fmla="*/ 262911060 h 865"/>
                <a:gd name="T2" fmla="*/ 330151021 w 715"/>
                <a:gd name="T3" fmla="*/ 176442229 h 865"/>
                <a:gd name="T4" fmla="*/ 435722708 w 715"/>
                <a:gd name="T5" fmla="*/ 16359381 h 865"/>
                <a:gd name="T6" fmla="*/ 487548389 w 715"/>
                <a:gd name="T7" fmla="*/ 26875047 h 865"/>
                <a:gd name="T8" fmla="*/ 524019082 w 715"/>
                <a:gd name="T9" fmla="*/ 70109471 h 865"/>
                <a:gd name="T10" fmla="*/ 627671828 w 715"/>
                <a:gd name="T11" fmla="*/ 59592728 h 865"/>
                <a:gd name="T12" fmla="*/ 873365655 w 715"/>
                <a:gd name="T13" fmla="*/ 91142972 h 865"/>
                <a:gd name="T14" fmla="*/ 909834963 w 715"/>
                <a:gd name="T15" fmla="*/ 188127498 h 865"/>
                <a:gd name="T16" fmla="*/ 1032683176 w 715"/>
                <a:gd name="T17" fmla="*/ 176442229 h 865"/>
                <a:gd name="T18" fmla="*/ 1278376830 w 715"/>
                <a:gd name="T19" fmla="*/ 198644240 h 865"/>
                <a:gd name="T20" fmla="*/ 1312927284 w 715"/>
                <a:gd name="T21" fmla="*/ 262911060 h 865"/>
                <a:gd name="T22" fmla="*/ 1330202510 w 715"/>
                <a:gd name="T23" fmla="*/ 294460273 h 865"/>
                <a:gd name="T24" fmla="*/ 1067233629 w 715"/>
                <a:gd name="T25" fmla="*/ 358727092 h 865"/>
                <a:gd name="T26" fmla="*/ 1347477737 w 715"/>
                <a:gd name="T27" fmla="*/ 444027396 h 865"/>
                <a:gd name="T28" fmla="*/ 1330202510 w 715"/>
                <a:gd name="T29" fmla="*/ 807428596 h 865"/>
                <a:gd name="T30" fmla="*/ 1261101603 w 715"/>
                <a:gd name="T31" fmla="*/ 817945339 h 865"/>
                <a:gd name="T32" fmla="*/ 1172805230 w 715"/>
                <a:gd name="T33" fmla="*/ 807428596 h 865"/>
                <a:gd name="T34" fmla="*/ 1119059310 w 715"/>
                <a:gd name="T35" fmla="*/ 711612631 h 865"/>
                <a:gd name="T36" fmla="*/ 1015407949 w 715"/>
                <a:gd name="T37" fmla="*/ 678894958 h 865"/>
                <a:gd name="T38" fmla="*/ 873365655 w 715"/>
                <a:gd name="T39" fmla="*/ 1010746877 h 865"/>
                <a:gd name="T40" fmla="*/ 558569535 w 715"/>
                <a:gd name="T41" fmla="*/ 861179754 h 865"/>
                <a:gd name="T42" fmla="*/ 504825001 w 715"/>
                <a:gd name="T43" fmla="*/ 892728900 h 865"/>
                <a:gd name="T44" fmla="*/ 381976788 w 715"/>
                <a:gd name="T45" fmla="*/ 988545946 h 865"/>
                <a:gd name="T46" fmla="*/ 418447481 w 715"/>
                <a:gd name="T47" fmla="*/ 722129373 h 865"/>
                <a:gd name="T48" fmla="*/ 207304194 w 715"/>
                <a:gd name="T49" fmla="*/ 732646116 h 865"/>
                <a:gd name="T50" fmla="*/ 67182075 w 715"/>
                <a:gd name="T51" fmla="*/ 722129373 h 865"/>
                <a:gd name="T52" fmla="*/ 190028967 w 715"/>
                <a:gd name="T53" fmla="*/ 572562250 h 865"/>
                <a:gd name="T54" fmla="*/ 224579421 w 715"/>
                <a:gd name="T55" fmla="*/ 550360104 h 865"/>
                <a:gd name="T56" fmla="*/ 136283004 w 715"/>
                <a:gd name="T57" fmla="*/ 433510654 h 865"/>
                <a:gd name="T58" fmla="*/ 67182075 w 715"/>
                <a:gd name="T59" fmla="*/ 337694689 h 865"/>
                <a:gd name="T60" fmla="*/ 136283004 w 715"/>
                <a:gd name="T61" fmla="*/ 230193387 h 865"/>
                <a:gd name="T62" fmla="*/ 295600567 w 715"/>
                <a:gd name="T63" fmla="*/ 262911060 h 8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5"/>
                <a:gd name="T97" fmla="*/ 0 h 865"/>
                <a:gd name="T98" fmla="*/ 715 w 715"/>
                <a:gd name="T99" fmla="*/ 865 h 8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5" h="865">
                  <a:moveTo>
                    <a:pt x="154" y="225"/>
                  </a:moveTo>
                  <a:cubicBezTo>
                    <a:pt x="160" y="200"/>
                    <a:pt x="168" y="176"/>
                    <a:pt x="172" y="151"/>
                  </a:cubicBezTo>
                  <a:cubicBezTo>
                    <a:pt x="197" y="9"/>
                    <a:pt x="147" y="34"/>
                    <a:pt x="227" y="14"/>
                  </a:cubicBezTo>
                  <a:cubicBezTo>
                    <a:pt x="236" y="17"/>
                    <a:pt x="247" y="16"/>
                    <a:pt x="254" y="23"/>
                  </a:cubicBezTo>
                  <a:cubicBezTo>
                    <a:pt x="264" y="33"/>
                    <a:pt x="260" y="55"/>
                    <a:pt x="273" y="60"/>
                  </a:cubicBezTo>
                  <a:cubicBezTo>
                    <a:pt x="290" y="67"/>
                    <a:pt x="309" y="54"/>
                    <a:pt x="327" y="51"/>
                  </a:cubicBezTo>
                  <a:cubicBezTo>
                    <a:pt x="381" y="0"/>
                    <a:pt x="426" y="21"/>
                    <a:pt x="455" y="78"/>
                  </a:cubicBezTo>
                  <a:cubicBezTo>
                    <a:pt x="461" y="106"/>
                    <a:pt x="453" y="142"/>
                    <a:pt x="474" y="161"/>
                  </a:cubicBezTo>
                  <a:cubicBezTo>
                    <a:pt x="490" y="175"/>
                    <a:pt x="516" y="151"/>
                    <a:pt x="538" y="151"/>
                  </a:cubicBezTo>
                  <a:cubicBezTo>
                    <a:pt x="581" y="151"/>
                    <a:pt x="623" y="165"/>
                    <a:pt x="666" y="170"/>
                  </a:cubicBezTo>
                  <a:cubicBezTo>
                    <a:pt x="672" y="188"/>
                    <a:pt x="678" y="207"/>
                    <a:pt x="684" y="225"/>
                  </a:cubicBezTo>
                  <a:cubicBezTo>
                    <a:pt x="687" y="234"/>
                    <a:pt x="693" y="252"/>
                    <a:pt x="693" y="252"/>
                  </a:cubicBezTo>
                  <a:cubicBezTo>
                    <a:pt x="659" y="303"/>
                    <a:pt x="615" y="300"/>
                    <a:pt x="556" y="307"/>
                  </a:cubicBezTo>
                  <a:cubicBezTo>
                    <a:pt x="573" y="395"/>
                    <a:pt x="611" y="372"/>
                    <a:pt x="702" y="380"/>
                  </a:cubicBezTo>
                  <a:cubicBezTo>
                    <a:pt x="715" y="448"/>
                    <a:pt x="706" y="639"/>
                    <a:pt x="693" y="691"/>
                  </a:cubicBezTo>
                  <a:cubicBezTo>
                    <a:pt x="690" y="703"/>
                    <a:pt x="669" y="697"/>
                    <a:pt x="657" y="700"/>
                  </a:cubicBezTo>
                  <a:cubicBezTo>
                    <a:pt x="642" y="697"/>
                    <a:pt x="623" y="701"/>
                    <a:pt x="611" y="691"/>
                  </a:cubicBezTo>
                  <a:cubicBezTo>
                    <a:pt x="508" y="603"/>
                    <a:pt x="658" y="684"/>
                    <a:pt x="583" y="609"/>
                  </a:cubicBezTo>
                  <a:cubicBezTo>
                    <a:pt x="569" y="595"/>
                    <a:pt x="547" y="590"/>
                    <a:pt x="529" y="581"/>
                  </a:cubicBezTo>
                  <a:cubicBezTo>
                    <a:pt x="469" y="669"/>
                    <a:pt x="503" y="772"/>
                    <a:pt x="455" y="865"/>
                  </a:cubicBezTo>
                  <a:cubicBezTo>
                    <a:pt x="396" y="828"/>
                    <a:pt x="353" y="768"/>
                    <a:pt x="291" y="737"/>
                  </a:cubicBezTo>
                  <a:cubicBezTo>
                    <a:pt x="279" y="731"/>
                    <a:pt x="271" y="754"/>
                    <a:pt x="263" y="764"/>
                  </a:cubicBezTo>
                  <a:cubicBezTo>
                    <a:pt x="186" y="862"/>
                    <a:pt x="263" y="785"/>
                    <a:pt x="199" y="846"/>
                  </a:cubicBezTo>
                  <a:cubicBezTo>
                    <a:pt x="216" y="769"/>
                    <a:pt x="231" y="696"/>
                    <a:pt x="218" y="618"/>
                  </a:cubicBezTo>
                  <a:cubicBezTo>
                    <a:pt x="181" y="621"/>
                    <a:pt x="145" y="627"/>
                    <a:pt x="108" y="627"/>
                  </a:cubicBezTo>
                  <a:cubicBezTo>
                    <a:pt x="83" y="627"/>
                    <a:pt x="44" y="641"/>
                    <a:pt x="35" y="618"/>
                  </a:cubicBezTo>
                  <a:cubicBezTo>
                    <a:pt x="0" y="527"/>
                    <a:pt x="52" y="513"/>
                    <a:pt x="99" y="490"/>
                  </a:cubicBezTo>
                  <a:cubicBezTo>
                    <a:pt x="105" y="484"/>
                    <a:pt x="115" y="480"/>
                    <a:pt x="117" y="471"/>
                  </a:cubicBezTo>
                  <a:cubicBezTo>
                    <a:pt x="121" y="450"/>
                    <a:pt x="84" y="390"/>
                    <a:pt x="71" y="371"/>
                  </a:cubicBezTo>
                  <a:cubicBezTo>
                    <a:pt x="61" y="341"/>
                    <a:pt x="45" y="319"/>
                    <a:pt x="35" y="289"/>
                  </a:cubicBezTo>
                  <a:cubicBezTo>
                    <a:pt x="38" y="266"/>
                    <a:pt x="27" y="202"/>
                    <a:pt x="71" y="197"/>
                  </a:cubicBezTo>
                  <a:cubicBezTo>
                    <a:pt x="81" y="196"/>
                    <a:pt x="154" y="201"/>
                    <a:pt x="154" y="225"/>
                  </a:cubicBez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514350"/>
              <a:endParaRPr lang="pt-BR" sz="900" b="1" i="1" dirty="0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  <a:p>
              <a:pPr algn="ctr" defTabSz="514350"/>
              <a:endParaRPr lang="pt-BR" sz="900" b="1" i="1" dirty="0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  <a:p>
              <a:pPr algn="ctr" defTabSz="514350"/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Resultados</a:t>
              </a:r>
            </a:p>
            <a:p>
              <a:pPr algn="ctr" defTabSz="514350"/>
              <a:endParaRPr lang="pt-BR" sz="900" dirty="0">
                <a:solidFill>
                  <a:prstClr val="black"/>
                </a:solidFill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6" name="Freeform 39">
              <a:extLst>
                <a:ext uri="{FF2B5EF4-FFF2-40B4-BE49-F238E27FC236}">
                  <a16:creationId xmlns:a16="http://schemas.microsoft.com/office/drawing/2014/main" id="{1A4728FB-629E-696F-F007-D85A54B8A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536" y="1636618"/>
              <a:ext cx="972932" cy="851504"/>
            </a:xfrm>
            <a:custGeom>
              <a:avLst/>
              <a:gdLst>
                <a:gd name="T0" fmla="*/ 295600567 w 715"/>
                <a:gd name="T1" fmla="*/ 262911060 h 865"/>
                <a:gd name="T2" fmla="*/ 330151021 w 715"/>
                <a:gd name="T3" fmla="*/ 176442229 h 865"/>
                <a:gd name="T4" fmla="*/ 435722708 w 715"/>
                <a:gd name="T5" fmla="*/ 16359381 h 865"/>
                <a:gd name="T6" fmla="*/ 487548389 w 715"/>
                <a:gd name="T7" fmla="*/ 26875047 h 865"/>
                <a:gd name="T8" fmla="*/ 524019082 w 715"/>
                <a:gd name="T9" fmla="*/ 70109471 h 865"/>
                <a:gd name="T10" fmla="*/ 627671828 w 715"/>
                <a:gd name="T11" fmla="*/ 59592728 h 865"/>
                <a:gd name="T12" fmla="*/ 873365655 w 715"/>
                <a:gd name="T13" fmla="*/ 91142972 h 865"/>
                <a:gd name="T14" fmla="*/ 909834963 w 715"/>
                <a:gd name="T15" fmla="*/ 188127498 h 865"/>
                <a:gd name="T16" fmla="*/ 1032683176 w 715"/>
                <a:gd name="T17" fmla="*/ 176442229 h 865"/>
                <a:gd name="T18" fmla="*/ 1278376830 w 715"/>
                <a:gd name="T19" fmla="*/ 198644240 h 865"/>
                <a:gd name="T20" fmla="*/ 1312927284 w 715"/>
                <a:gd name="T21" fmla="*/ 262911060 h 865"/>
                <a:gd name="T22" fmla="*/ 1330202510 w 715"/>
                <a:gd name="T23" fmla="*/ 294460273 h 865"/>
                <a:gd name="T24" fmla="*/ 1067233629 w 715"/>
                <a:gd name="T25" fmla="*/ 358727092 h 865"/>
                <a:gd name="T26" fmla="*/ 1347477737 w 715"/>
                <a:gd name="T27" fmla="*/ 444027396 h 865"/>
                <a:gd name="T28" fmla="*/ 1330202510 w 715"/>
                <a:gd name="T29" fmla="*/ 807428596 h 865"/>
                <a:gd name="T30" fmla="*/ 1261101603 w 715"/>
                <a:gd name="T31" fmla="*/ 817945339 h 865"/>
                <a:gd name="T32" fmla="*/ 1172805230 w 715"/>
                <a:gd name="T33" fmla="*/ 807428596 h 865"/>
                <a:gd name="T34" fmla="*/ 1119059310 w 715"/>
                <a:gd name="T35" fmla="*/ 711612631 h 865"/>
                <a:gd name="T36" fmla="*/ 1015407949 w 715"/>
                <a:gd name="T37" fmla="*/ 678894958 h 865"/>
                <a:gd name="T38" fmla="*/ 873365655 w 715"/>
                <a:gd name="T39" fmla="*/ 1010746877 h 865"/>
                <a:gd name="T40" fmla="*/ 558569535 w 715"/>
                <a:gd name="T41" fmla="*/ 861179754 h 865"/>
                <a:gd name="T42" fmla="*/ 504825001 w 715"/>
                <a:gd name="T43" fmla="*/ 892728900 h 865"/>
                <a:gd name="T44" fmla="*/ 381976788 w 715"/>
                <a:gd name="T45" fmla="*/ 988545946 h 865"/>
                <a:gd name="T46" fmla="*/ 418447481 w 715"/>
                <a:gd name="T47" fmla="*/ 722129373 h 865"/>
                <a:gd name="T48" fmla="*/ 207304194 w 715"/>
                <a:gd name="T49" fmla="*/ 732646116 h 865"/>
                <a:gd name="T50" fmla="*/ 67182075 w 715"/>
                <a:gd name="T51" fmla="*/ 722129373 h 865"/>
                <a:gd name="T52" fmla="*/ 190028967 w 715"/>
                <a:gd name="T53" fmla="*/ 572562250 h 865"/>
                <a:gd name="T54" fmla="*/ 224579421 w 715"/>
                <a:gd name="T55" fmla="*/ 550360104 h 865"/>
                <a:gd name="T56" fmla="*/ 136283004 w 715"/>
                <a:gd name="T57" fmla="*/ 433510654 h 865"/>
                <a:gd name="T58" fmla="*/ 67182075 w 715"/>
                <a:gd name="T59" fmla="*/ 337694689 h 865"/>
                <a:gd name="T60" fmla="*/ 136283004 w 715"/>
                <a:gd name="T61" fmla="*/ 230193387 h 865"/>
                <a:gd name="T62" fmla="*/ 295600567 w 715"/>
                <a:gd name="T63" fmla="*/ 262911060 h 8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5"/>
                <a:gd name="T97" fmla="*/ 0 h 865"/>
                <a:gd name="T98" fmla="*/ 715 w 715"/>
                <a:gd name="T99" fmla="*/ 865 h 8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5" h="865">
                  <a:moveTo>
                    <a:pt x="154" y="225"/>
                  </a:moveTo>
                  <a:cubicBezTo>
                    <a:pt x="160" y="200"/>
                    <a:pt x="168" y="176"/>
                    <a:pt x="172" y="151"/>
                  </a:cubicBezTo>
                  <a:cubicBezTo>
                    <a:pt x="197" y="9"/>
                    <a:pt x="147" y="34"/>
                    <a:pt x="227" y="14"/>
                  </a:cubicBezTo>
                  <a:cubicBezTo>
                    <a:pt x="236" y="17"/>
                    <a:pt x="247" y="16"/>
                    <a:pt x="254" y="23"/>
                  </a:cubicBezTo>
                  <a:cubicBezTo>
                    <a:pt x="264" y="33"/>
                    <a:pt x="260" y="55"/>
                    <a:pt x="273" y="60"/>
                  </a:cubicBezTo>
                  <a:cubicBezTo>
                    <a:pt x="290" y="67"/>
                    <a:pt x="309" y="54"/>
                    <a:pt x="327" y="51"/>
                  </a:cubicBezTo>
                  <a:cubicBezTo>
                    <a:pt x="381" y="0"/>
                    <a:pt x="426" y="21"/>
                    <a:pt x="455" y="78"/>
                  </a:cubicBezTo>
                  <a:cubicBezTo>
                    <a:pt x="461" y="106"/>
                    <a:pt x="453" y="142"/>
                    <a:pt x="474" y="161"/>
                  </a:cubicBezTo>
                  <a:cubicBezTo>
                    <a:pt x="490" y="175"/>
                    <a:pt x="516" y="151"/>
                    <a:pt x="538" y="151"/>
                  </a:cubicBezTo>
                  <a:cubicBezTo>
                    <a:pt x="581" y="151"/>
                    <a:pt x="623" y="165"/>
                    <a:pt x="666" y="170"/>
                  </a:cubicBezTo>
                  <a:cubicBezTo>
                    <a:pt x="672" y="188"/>
                    <a:pt x="678" y="207"/>
                    <a:pt x="684" y="225"/>
                  </a:cubicBezTo>
                  <a:cubicBezTo>
                    <a:pt x="687" y="234"/>
                    <a:pt x="693" y="252"/>
                    <a:pt x="693" y="252"/>
                  </a:cubicBezTo>
                  <a:cubicBezTo>
                    <a:pt x="659" y="303"/>
                    <a:pt x="615" y="300"/>
                    <a:pt x="556" y="307"/>
                  </a:cubicBezTo>
                  <a:cubicBezTo>
                    <a:pt x="573" y="395"/>
                    <a:pt x="611" y="372"/>
                    <a:pt x="702" y="380"/>
                  </a:cubicBezTo>
                  <a:cubicBezTo>
                    <a:pt x="715" y="448"/>
                    <a:pt x="706" y="639"/>
                    <a:pt x="693" y="691"/>
                  </a:cubicBezTo>
                  <a:cubicBezTo>
                    <a:pt x="690" y="703"/>
                    <a:pt x="669" y="697"/>
                    <a:pt x="657" y="700"/>
                  </a:cubicBezTo>
                  <a:cubicBezTo>
                    <a:pt x="642" y="697"/>
                    <a:pt x="623" y="701"/>
                    <a:pt x="611" y="691"/>
                  </a:cubicBezTo>
                  <a:cubicBezTo>
                    <a:pt x="508" y="603"/>
                    <a:pt x="658" y="684"/>
                    <a:pt x="583" y="609"/>
                  </a:cubicBezTo>
                  <a:cubicBezTo>
                    <a:pt x="569" y="595"/>
                    <a:pt x="547" y="590"/>
                    <a:pt x="529" y="581"/>
                  </a:cubicBezTo>
                  <a:cubicBezTo>
                    <a:pt x="469" y="669"/>
                    <a:pt x="503" y="772"/>
                    <a:pt x="455" y="865"/>
                  </a:cubicBezTo>
                  <a:cubicBezTo>
                    <a:pt x="396" y="828"/>
                    <a:pt x="353" y="768"/>
                    <a:pt x="291" y="737"/>
                  </a:cubicBezTo>
                  <a:cubicBezTo>
                    <a:pt x="279" y="731"/>
                    <a:pt x="271" y="754"/>
                    <a:pt x="263" y="764"/>
                  </a:cubicBezTo>
                  <a:cubicBezTo>
                    <a:pt x="186" y="862"/>
                    <a:pt x="263" y="785"/>
                    <a:pt x="199" y="846"/>
                  </a:cubicBezTo>
                  <a:cubicBezTo>
                    <a:pt x="216" y="769"/>
                    <a:pt x="231" y="696"/>
                    <a:pt x="218" y="618"/>
                  </a:cubicBezTo>
                  <a:cubicBezTo>
                    <a:pt x="181" y="621"/>
                    <a:pt x="145" y="627"/>
                    <a:pt x="108" y="627"/>
                  </a:cubicBezTo>
                  <a:cubicBezTo>
                    <a:pt x="83" y="627"/>
                    <a:pt x="44" y="641"/>
                    <a:pt x="35" y="618"/>
                  </a:cubicBezTo>
                  <a:cubicBezTo>
                    <a:pt x="0" y="527"/>
                    <a:pt x="52" y="513"/>
                    <a:pt x="99" y="490"/>
                  </a:cubicBezTo>
                  <a:cubicBezTo>
                    <a:pt x="105" y="484"/>
                    <a:pt x="115" y="480"/>
                    <a:pt x="117" y="471"/>
                  </a:cubicBezTo>
                  <a:cubicBezTo>
                    <a:pt x="121" y="450"/>
                    <a:pt x="84" y="390"/>
                    <a:pt x="71" y="371"/>
                  </a:cubicBezTo>
                  <a:cubicBezTo>
                    <a:pt x="61" y="341"/>
                    <a:pt x="45" y="319"/>
                    <a:pt x="35" y="289"/>
                  </a:cubicBezTo>
                  <a:cubicBezTo>
                    <a:pt x="38" y="266"/>
                    <a:pt x="27" y="202"/>
                    <a:pt x="71" y="197"/>
                  </a:cubicBezTo>
                  <a:cubicBezTo>
                    <a:pt x="81" y="196"/>
                    <a:pt x="154" y="201"/>
                    <a:pt x="154" y="225"/>
                  </a:cubicBez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514350"/>
              <a:endParaRPr lang="pt-BR" sz="900" b="1" i="1" dirty="0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  <a:p>
              <a:pPr algn="ctr" defTabSz="514350"/>
              <a:endParaRPr lang="pt-BR" sz="900" b="1" i="1" dirty="0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  <a:p>
              <a:pPr algn="ctr" defTabSz="514350"/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Resultados</a:t>
              </a:r>
            </a:p>
            <a:p>
              <a:pPr algn="ctr" defTabSz="514350"/>
              <a:endParaRPr lang="pt-BR" sz="900" dirty="0">
                <a:solidFill>
                  <a:prstClr val="black"/>
                </a:solidFill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75CFFA37-51C8-667C-032E-A803F4E7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662" y="1974542"/>
              <a:ext cx="972932" cy="851504"/>
            </a:xfrm>
            <a:custGeom>
              <a:avLst/>
              <a:gdLst>
                <a:gd name="T0" fmla="*/ 295600567 w 715"/>
                <a:gd name="T1" fmla="*/ 262911060 h 865"/>
                <a:gd name="T2" fmla="*/ 330151021 w 715"/>
                <a:gd name="T3" fmla="*/ 176442229 h 865"/>
                <a:gd name="T4" fmla="*/ 435722708 w 715"/>
                <a:gd name="T5" fmla="*/ 16359381 h 865"/>
                <a:gd name="T6" fmla="*/ 487548389 w 715"/>
                <a:gd name="T7" fmla="*/ 26875047 h 865"/>
                <a:gd name="T8" fmla="*/ 524019082 w 715"/>
                <a:gd name="T9" fmla="*/ 70109471 h 865"/>
                <a:gd name="T10" fmla="*/ 627671828 w 715"/>
                <a:gd name="T11" fmla="*/ 59592728 h 865"/>
                <a:gd name="T12" fmla="*/ 873365655 w 715"/>
                <a:gd name="T13" fmla="*/ 91142972 h 865"/>
                <a:gd name="T14" fmla="*/ 909834963 w 715"/>
                <a:gd name="T15" fmla="*/ 188127498 h 865"/>
                <a:gd name="T16" fmla="*/ 1032683176 w 715"/>
                <a:gd name="T17" fmla="*/ 176442229 h 865"/>
                <a:gd name="T18" fmla="*/ 1278376830 w 715"/>
                <a:gd name="T19" fmla="*/ 198644240 h 865"/>
                <a:gd name="T20" fmla="*/ 1312927284 w 715"/>
                <a:gd name="T21" fmla="*/ 262911060 h 865"/>
                <a:gd name="T22" fmla="*/ 1330202510 w 715"/>
                <a:gd name="T23" fmla="*/ 294460273 h 865"/>
                <a:gd name="T24" fmla="*/ 1067233629 w 715"/>
                <a:gd name="T25" fmla="*/ 358727092 h 865"/>
                <a:gd name="T26" fmla="*/ 1347477737 w 715"/>
                <a:gd name="T27" fmla="*/ 444027396 h 865"/>
                <a:gd name="T28" fmla="*/ 1330202510 w 715"/>
                <a:gd name="T29" fmla="*/ 807428596 h 865"/>
                <a:gd name="T30" fmla="*/ 1261101603 w 715"/>
                <a:gd name="T31" fmla="*/ 817945339 h 865"/>
                <a:gd name="T32" fmla="*/ 1172805230 w 715"/>
                <a:gd name="T33" fmla="*/ 807428596 h 865"/>
                <a:gd name="T34" fmla="*/ 1119059310 w 715"/>
                <a:gd name="T35" fmla="*/ 711612631 h 865"/>
                <a:gd name="T36" fmla="*/ 1015407949 w 715"/>
                <a:gd name="T37" fmla="*/ 678894958 h 865"/>
                <a:gd name="T38" fmla="*/ 873365655 w 715"/>
                <a:gd name="T39" fmla="*/ 1010746877 h 865"/>
                <a:gd name="T40" fmla="*/ 558569535 w 715"/>
                <a:gd name="T41" fmla="*/ 861179754 h 865"/>
                <a:gd name="T42" fmla="*/ 504825001 w 715"/>
                <a:gd name="T43" fmla="*/ 892728900 h 865"/>
                <a:gd name="T44" fmla="*/ 381976788 w 715"/>
                <a:gd name="T45" fmla="*/ 988545946 h 865"/>
                <a:gd name="T46" fmla="*/ 418447481 w 715"/>
                <a:gd name="T47" fmla="*/ 722129373 h 865"/>
                <a:gd name="T48" fmla="*/ 207304194 w 715"/>
                <a:gd name="T49" fmla="*/ 732646116 h 865"/>
                <a:gd name="T50" fmla="*/ 67182075 w 715"/>
                <a:gd name="T51" fmla="*/ 722129373 h 865"/>
                <a:gd name="T52" fmla="*/ 190028967 w 715"/>
                <a:gd name="T53" fmla="*/ 572562250 h 865"/>
                <a:gd name="T54" fmla="*/ 224579421 w 715"/>
                <a:gd name="T55" fmla="*/ 550360104 h 865"/>
                <a:gd name="T56" fmla="*/ 136283004 w 715"/>
                <a:gd name="T57" fmla="*/ 433510654 h 865"/>
                <a:gd name="T58" fmla="*/ 67182075 w 715"/>
                <a:gd name="T59" fmla="*/ 337694689 h 865"/>
                <a:gd name="T60" fmla="*/ 136283004 w 715"/>
                <a:gd name="T61" fmla="*/ 230193387 h 865"/>
                <a:gd name="T62" fmla="*/ 295600567 w 715"/>
                <a:gd name="T63" fmla="*/ 262911060 h 8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5"/>
                <a:gd name="T97" fmla="*/ 0 h 865"/>
                <a:gd name="T98" fmla="*/ 715 w 715"/>
                <a:gd name="T99" fmla="*/ 865 h 8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5" h="865">
                  <a:moveTo>
                    <a:pt x="154" y="225"/>
                  </a:moveTo>
                  <a:cubicBezTo>
                    <a:pt x="160" y="200"/>
                    <a:pt x="168" y="176"/>
                    <a:pt x="172" y="151"/>
                  </a:cubicBezTo>
                  <a:cubicBezTo>
                    <a:pt x="197" y="9"/>
                    <a:pt x="147" y="34"/>
                    <a:pt x="227" y="14"/>
                  </a:cubicBezTo>
                  <a:cubicBezTo>
                    <a:pt x="236" y="17"/>
                    <a:pt x="247" y="16"/>
                    <a:pt x="254" y="23"/>
                  </a:cubicBezTo>
                  <a:cubicBezTo>
                    <a:pt x="264" y="33"/>
                    <a:pt x="260" y="55"/>
                    <a:pt x="273" y="60"/>
                  </a:cubicBezTo>
                  <a:cubicBezTo>
                    <a:pt x="290" y="67"/>
                    <a:pt x="309" y="54"/>
                    <a:pt x="327" y="51"/>
                  </a:cubicBezTo>
                  <a:cubicBezTo>
                    <a:pt x="381" y="0"/>
                    <a:pt x="426" y="21"/>
                    <a:pt x="455" y="78"/>
                  </a:cubicBezTo>
                  <a:cubicBezTo>
                    <a:pt x="461" y="106"/>
                    <a:pt x="453" y="142"/>
                    <a:pt x="474" y="161"/>
                  </a:cubicBezTo>
                  <a:cubicBezTo>
                    <a:pt x="490" y="175"/>
                    <a:pt x="516" y="151"/>
                    <a:pt x="538" y="151"/>
                  </a:cubicBezTo>
                  <a:cubicBezTo>
                    <a:pt x="581" y="151"/>
                    <a:pt x="623" y="165"/>
                    <a:pt x="666" y="170"/>
                  </a:cubicBezTo>
                  <a:cubicBezTo>
                    <a:pt x="672" y="188"/>
                    <a:pt x="678" y="207"/>
                    <a:pt x="684" y="225"/>
                  </a:cubicBezTo>
                  <a:cubicBezTo>
                    <a:pt x="687" y="234"/>
                    <a:pt x="693" y="252"/>
                    <a:pt x="693" y="252"/>
                  </a:cubicBezTo>
                  <a:cubicBezTo>
                    <a:pt x="659" y="303"/>
                    <a:pt x="615" y="300"/>
                    <a:pt x="556" y="307"/>
                  </a:cubicBezTo>
                  <a:cubicBezTo>
                    <a:pt x="573" y="395"/>
                    <a:pt x="611" y="372"/>
                    <a:pt x="702" y="380"/>
                  </a:cubicBezTo>
                  <a:cubicBezTo>
                    <a:pt x="715" y="448"/>
                    <a:pt x="706" y="639"/>
                    <a:pt x="693" y="691"/>
                  </a:cubicBezTo>
                  <a:cubicBezTo>
                    <a:pt x="690" y="703"/>
                    <a:pt x="669" y="697"/>
                    <a:pt x="657" y="700"/>
                  </a:cubicBezTo>
                  <a:cubicBezTo>
                    <a:pt x="642" y="697"/>
                    <a:pt x="623" y="701"/>
                    <a:pt x="611" y="691"/>
                  </a:cubicBezTo>
                  <a:cubicBezTo>
                    <a:pt x="508" y="603"/>
                    <a:pt x="658" y="684"/>
                    <a:pt x="583" y="609"/>
                  </a:cubicBezTo>
                  <a:cubicBezTo>
                    <a:pt x="569" y="595"/>
                    <a:pt x="547" y="590"/>
                    <a:pt x="529" y="581"/>
                  </a:cubicBezTo>
                  <a:cubicBezTo>
                    <a:pt x="469" y="669"/>
                    <a:pt x="503" y="772"/>
                    <a:pt x="455" y="865"/>
                  </a:cubicBezTo>
                  <a:cubicBezTo>
                    <a:pt x="396" y="828"/>
                    <a:pt x="353" y="768"/>
                    <a:pt x="291" y="737"/>
                  </a:cubicBezTo>
                  <a:cubicBezTo>
                    <a:pt x="279" y="731"/>
                    <a:pt x="271" y="754"/>
                    <a:pt x="263" y="764"/>
                  </a:cubicBezTo>
                  <a:cubicBezTo>
                    <a:pt x="186" y="862"/>
                    <a:pt x="263" y="785"/>
                    <a:pt x="199" y="846"/>
                  </a:cubicBezTo>
                  <a:cubicBezTo>
                    <a:pt x="216" y="769"/>
                    <a:pt x="231" y="696"/>
                    <a:pt x="218" y="618"/>
                  </a:cubicBezTo>
                  <a:cubicBezTo>
                    <a:pt x="181" y="621"/>
                    <a:pt x="145" y="627"/>
                    <a:pt x="108" y="627"/>
                  </a:cubicBezTo>
                  <a:cubicBezTo>
                    <a:pt x="83" y="627"/>
                    <a:pt x="44" y="641"/>
                    <a:pt x="35" y="618"/>
                  </a:cubicBezTo>
                  <a:cubicBezTo>
                    <a:pt x="0" y="527"/>
                    <a:pt x="52" y="513"/>
                    <a:pt x="99" y="490"/>
                  </a:cubicBezTo>
                  <a:cubicBezTo>
                    <a:pt x="105" y="484"/>
                    <a:pt x="115" y="480"/>
                    <a:pt x="117" y="471"/>
                  </a:cubicBezTo>
                  <a:cubicBezTo>
                    <a:pt x="121" y="450"/>
                    <a:pt x="84" y="390"/>
                    <a:pt x="71" y="371"/>
                  </a:cubicBezTo>
                  <a:cubicBezTo>
                    <a:pt x="61" y="341"/>
                    <a:pt x="45" y="319"/>
                    <a:pt x="35" y="289"/>
                  </a:cubicBezTo>
                  <a:cubicBezTo>
                    <a:pt x="38" y="266"/>
                    <a:pt x="27" y="202"/>
                    <a:pt x="71" y="197"/>
                  </a:cubicBezTo>
                  <a:cubicBezTo>
                    <a:pt x="81" y="196"/>
                    <a:pt x="154" y="201"/>
                    <a:pt x="154" y="225"/>
                  </a:cubicBez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514350"/>
              <a:endParaRPr lang="pt-BR" sz="900" b="1" i="1" dirty="0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  <a:p>
              <a:pPr algn="ctr" defTabSz="514350"/>
              <a:endParaRPr lang="pt-BR" sz="900" b="1" i="1" dirty="0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  <a:p>
              <a:pPr algn="ctr" defTabSz="514350"/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Resultados</a:t>
              </a:r>
            </a:p>
            <a:p>
              <a:pPr algn="ctr" defTabSz="514350"/>
              <a:endParaRPr lang="pt-BR" sz="900" dirty="0">
                <a:solidFill>
                  <a:prstClr val="black"/>
                </a:solidFill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906D762A-4F95-A6F9-C164-DD8DE61C7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43" y="1770469"/>
              <a:ext cx="810276" cy="851504"/>
            </a:xfrm>
            <a:custGeom>
              <a:avLst/>
              <a:gdLst>
                <a:gd name="T0" fmla="*/ 295600567 w 715"/>
                <a:gd name="T1" fmla="*/ 262911060 h 865"/>
                <a:gd name="T2" fmla="*/ 330151021 w 715"/>
                <a:gd name="T3" fmla="*/ 176442229 h 865"/>
                <a:gd name="T4" fmla="*/ 435722708 w 715"/>
                <a:gd name="T5" fmla="*/ 16359381 h 865"/>
                <a:gd name="T6" fmla="*/ 487548389 w 715"/>
                <a:gd name="T7" fmla="*/ 26875047 h 865"/>
                <a:gd name="T8" fmla="*/ 524019082 w 715"/>
                <a:gd name="T9" fmla="*/ 70109471 h 865"/>
                <a:gd name="T10" fmla="*/ 627671828 w 715"/>
                <a:gd name="T11" fmla="*/ 59592728 h 865"/>
                <a:gd name="T12" fmla="*/ 873365655 w 715"/>
                <a:gd name="T13" fmla="*/ 91142972 h 865"/>
                <a:gd name="T14" fmla="*/ 909834963 w 715"/>
                <a:gd name="T15" fmla="*/ 188127498 h 865"/>
                <a:gd name="T16" fmla="*/ 1032683176 w 715"/>
                <a:gd name="T17" fmla="*/ 176442229 h 865"/>
                <a:gd name="T18" fmla="*/ 1278376830 w 715"/>
                <a:gd name="T19" fmla="*/ 198644240 h 865"/>
                <a:gd name="T20" fmla="*/ 1312927284 w 715"/>
                <a:gd name="T21" fmla="*/ 262911060 h 865"/>
                <a:gd name="T22" fmla="*/ 1330202510 w 715"/>
                <a:gd name="T23" fmla="*/ 294460273 h 865"/>
                <a:gd name="T24" fmla="*/ 1067233629 w 715"/>
                <a:gd name="T25" fmla="*/ 358727092 h 865"/>
                <a:gd name="T26" fmla="*/ 1347477737 w 715"/>
                <a:gd name="T27" fmla="*/ 444027396 h 865"/>
                <a:gd name="T28" fmla="*/ 1330202510 w 715"/>
                <a:gd name="T29" fmla="*/ 807428596 h 865"/>
                <a:gd name="T30" fmla="*/ 1261101603 w 715"/>
                <a:gd name="T31" fmla="*/ 817945339 h 865"/>
                <a:gd name="T32" fmla="*/ 1172805230 w 715"/>
                <a:gd name="T33" fmla="*/ 807428596 h 865"/>
                <a:gd name="T34" fmla="*/ 1119059310 w 715"/>
                <a:gd name="T35" fmla="*/ 711612631 h 865"/>
                <a:gd name="T36" fmla="*/ 1015407949 w 715"/>
                <a:gd name="T37" fmla="*/ 678894958 h 865"/>
                <a:gd name="T38" fmla="*/ 873365655 w 715"/>
                <a:gd name="T39" fmla="*/ 1010746877 h 865"/>
                <a:gd name="T40" fmla="*/ 558569535 w 715"/>
                <a:gd name="T41" fmla="*/ 861179754 h 865"/>
                <a:gd name="T42" fmla="*/ 504825001 w 715"/>
                <a:gd name="T43" fmla="*/ 892728900 h 865"/>
                <a:gd name="T44" fmla="*/ 381976788 w 715"/>
                <a:gd name="T45" fmla="*/ 988545946 h 865"/>
                <a:gd name="T46" fmla="*/ 418447481 w 715"/>
                <a:gd name="T47" fmla="*/ 722129373 h 865"/>
                <a:gd name="T48" fmla="*/ 207304194 w 715"/>
                <a:gd name="T49" fmla="*/ 732646116 h 865"/>
                <a:gd name="T50" fmla="*/ 67182075 w 715"/>
                <a:gd name="T51" fmla="*/ 722129373 h 865"/>
                <a:gd name="T52" fmla="*/ 190028967 w 715"/>
                <a:gd name="T53" fmla="*/ 572562250 h 865"/>
                <a:gd name="T54" fmla="*/ 224579421 w 715"/>
                <a:gd name="T55" fmla="*/ 550360104 h 865"/>
                <a:gd name="T56" fmla="*/ 136283004 w 715"/>
                <a:gd name="T57" fmla="*/ 433510654 h 865"/>
                <a:gd name="T58" fmla="*/ 67182075 w 715"/>
                <a:gd name="T59" fmla="*/ 337694689 h 865"/>
                <a:gd name="T60" fmla="*/ 136283004 w 715"/>
                <a:gd name="T61" fmla="*/ 230193387 h 865"/>
                <a:gd name="T62" fmla="*/ 295600567 w 715"/>
                <a:gd name="T63" fmla="*/ 262911060 h 8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5"/>
                <a:gd name="T97" fmla="*/ 0 h 865"/>
                <a:gd name="T98" fmla="*/ 715 w 715"/>
                <a:gd name="T99" fmla="*/ 865 h 8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5" h="865">
                  <a:moveTo>
                    <a:pt x="154" y="225"/>
                  </a:moveTo>
                  <a:cubicBezTo>
                    <a:pt x="160" y="200"/>
                    <a:pt x="168" y="176"/>
                    <a:pt x="172" y="151"/>
                  </a:cubicBezTo>
                  <a:cubicBezTo>
                    <a:pt x="197" y="9"/>
                    <a:pt x="147" y="34"/>
                    <a:pt x="227" y="14"/>
                  </a:cubicBezTo>
                  <a:cubicBezTo>
                    <a:pt x="236" y="17"/>
                    <a:pt x="247" y="16"/>
                    <a:pt x="254" y="23"/>
                  </a:cubicBezTo>
                  <a:cubicBezTo>
                    <a:pt x="264" y="33"/>
                    <a:pt x="260" y="55"/>
                    <a:pt x="273" y="60"/>
                  </a:cubicBezTo>
                  <a:cubicBezTo>
                    <a:pt x="290" y="67"/>
                    <a:pt x="309" y="54"/>
                    <a:pt x="327" y="51"/>
                  </a:cubicBezTo>
                  <a:cubicBezTo>
                    <a:pt x="381" y="0"/>
                    <a:pt x="426" y="21"/>
                    <a:pt x="455" y="78"/>
                  </a:cubicBezTo>
                  <a:cubicBezTo>
                    <a:pt x="461" y="106"/>
                    <a:pt x="453" y="142"/>
                    <a:pt x="474" y="161"/>
                  </a:cubicBezTo>
                  <a:cubicBezTo>
                    <a:pt x="490" y="175"/>
                    <a:pt x="516" y="151"/>
                    <a:pt x="538" y="151"/>
                  </a:cubicBezTo>
                  <a:cubicBezTo>
                    <a:pt x="581" y="151"/>
                    <a:pt x="623" y="165"/>
                    <a:pt x="666" y="170"/>
                  </a:cubicBezTo>
                  <a:cubicBezTo>
                    <a:pt x="672" y="188"/>
                    <a:pt x="678" y="207"/>
                    <a:pt x="684" y="225"/>
                  </a:cubicBezTo>
                  <a:cubicBezTo>
                    <a:pt x="687" y="234"/>
                    <a:pt x="693" y="252"/>
                    <a:pt x="693" y="252"/>
                  </a:cubicBezTo>
                  <a:cubicBezTo>
                    <a:pt x="659" y="303"/>
                    <a:pt x="615" y="300"/>
                    <a:pt x="556" y="307"/>
                  </a:cubicBezTo>
                  <a:cubicBezTo>
                    <a:pt x="573" y="395"/>
                    <a:pt x="611" y="372"/>
                    <a:pt x="702" y="380"/>
                  </a:cubicBezTo>
                  <a:cubicBezTo>
                    <a:pt x="715" y="448"/>
                    <a:pt x="706" y="639"/>
                    <a:pt x="693" y="691"/>
                  </a:cubicBezTo>
                  <a:cubicBezTo>
                    <a:pt x="690" y="703"/>
                    <a:pt x="669" y="697"/>
                    <a:pt x="657" y="700"/>
                  </a:cubicBezTo>
                  <a:cubicBezTo>
                    <a:pt x="642" y="697"/>
                    <a:pt x="623" y="701"/>
                    <a:pt x="611" y="691"/>
                  </a:cubicBezTo>
                  <a:cubicBezTo>
                    <a:pt x="508" y="603"/>
                    <a:pt x="658" y="684"/>
                    <a:pt x="583" y="609"/>
                  </a:cubicBezTo>
                  <a:cubicBezTo>
                    <a:pt x="569" y="595"/>
                    <a:pt x="547" y="590"/>
                    <a:pt x="529" y="581"/>
                  </a:cubicBezTo>
                  <a:cubicBezTo>
                    <a:pt x="469" y="669"/>
                    <a:pt x="503" y="772"/>
                    <a:pt x="455" y="865"/>
                  </a:cubicBezTo>
                  <a:cubicBezTo>
                    <a:pt x="396" y="828"/>
                    <a:pt x="353" y="768"/>
                    <a:pt x="291" y="737"/>
                  </a:cubicBezTo>
                  <a:cubicBezTo>
                    <a:pt x="279" y="731"/>
                    <a:pt x="271" y="754"/>
                    <a:pt x="263" y="764"/>
                  </a:cubicBezTo>
                  <a:cubicBezTo>
                    <a:pt x="186" y="862"/>
                    <a:pt x="263" y="785"/>
                    <a:pt x="199" y="846"/>
                  </a:cubicBezTo>
                  <a:cubicBezTo>
                    <a:pt x="216" y="769"/>
                    <a:pt x="231" y="696"/>
                    <a:pt x="218" y="618"/>
                  </a:cubicBezTo>
                  <a:cubicBezTo>
                    <a:pt x="181" y="621"/>
                    <a:pt x="145" y="627"/>
                    <a:pt x="108" y="627"/>
                  </a:cubicBezTo>
                  <a:cubicBezTo>
                    <a:pt x="83" y="627"/>
                    <a:pt x="44" y="641"/>
                    <a:pt x="35" y="618"/>
                  </a:cubicBezTo>
                  <a:cubicBezTo>
                    <a:pt x="0" y="527"/>
                    <a:pt x="52" y="513"/>
                    <a:pt x="99" y="490"/>
                  </a:cubicBezTo>
                  <a:cubicBezTo>
                    <a:pt x="105" y="484"/>
                    <a:pt x="115" y="480"/>
                    <a:pt x="117" y="471"/>
                  </a:cubicBezTo>
                  <a:cubicBezTo>
                    <a:pt x="121" y="450"/>
                    <a:pt x="84" y="390"/>
                    <a:pt x="71" y="371"/>
                  </a:cubicBezTo>
                  <a:cubicBezTo>
                    <a:pt x="61" y="341"/>
                    <a:pt x="45" y="319"/>
                    <a:pt x="35" y="289"/>
                  </a:cubicBezTo>
                  <a:cubicBezTo>
                    <a:pt x="38" y="266"/>
                    <a:pt x="27" y="202"/>
                    <a:pt x="71" y="197"/>
                  </a:cubicBezTo>
                  <a:cubicBezTo>
                    <a:pt x="81" y="196"/>
                    <a:pt x="154" y="201"/>
                    <a:pt x="154" y="225"/>
                  </a:cubicBez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514350"/>
              <a:endParaRPr lang="pt-BR" sz="900" b="1" i="1" dirty="0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  <a:p>
              <a:pPr algn="ctr" defTabSz="514350"/>
              <a:endParaRPr lang="pt-BR" sz="900" b="1" i="1" dirty="0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  <a:p>
              <a:pPr algn="ctr" defTabSz="514350"/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Resultados</a:t>
              </a:r>
            </a:p>
            <a:p>
              <a:pPr algn="ctr" defTabSz="514350"/>
              <a:endParaRPr lang="pt-BR" sz="900" dirty="0">
                <a:solidFill>
                  <a:prstClr val="black"/>
                </a:solidFill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9" name="Freeform 39">
              <a:extLst>
                <a:ext uri="{FF2B5EF4-FFF2-40B4-BE49-F238E27FC236}">
                  <a16:creationId xmlns:a16="http://schemas.microsoft.com/office/drawing/2014/main" id="{043794E0-94FE-5622-15B9-628FBF50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616" y="2237911"/>
              <a:ext cx="972932" cy="851504"/>
            </a:xfrm>
            <a:custGeom>
              <a:avLst/>
              <a:gdLst>
                <a:gd name="T0" fmla="*/ 295600567 w 715"/>
                <a:gd name="T1" fmla="*/ 262911060 h 865"/>
                <a:gd name="T2" fmla="*/ 330151021 w 715"/>
                <a:gd name="T3" fmla="*/ 176442229 h 865"/>
                <a:gd name="T4" fmla="*/ 435722708 w 715"/>
                <a:gd name="T5" fmla="*/ 16359381 h 865"/>
                <a:gd name="T6" fmla="*/ 487548389 w 715"/>
                <a:gd name="T7" fmla="*/ 26875047 h 865"/>
                <a:gd name="T8" fmla="*/ 524019082 w 715"/>
                <a:gd name="T9" fmla="*/ 70109471 h 865"/>
                <a:gd name="T10" fmla="*/ 627671828 w 715"/>
                <a:gd name="T11" fmla="*/ 59592728 h 865"/>
                <a:gd name="T12" fmla="*/ 873365655 w 715"/>
                <a:gd name="T13" fmla="*/ 91142972 h 865"/>
                <a:gd name="T14" fmla="*/ 909834963 w 715"/>
                <a:gd name="T15" fmla="*/ 188127498 h 865"/>
                <a:gd name="T16" fmla="*/ 1032683176 w 715"/>
                <a:gd name="T17" fmla="*/ 176442229 h 865"/>
                <a:gd name="T18" fmla="*/ 1278376830 w 715"/>
                <a:gd name="T19" fmla="*/ 198644240 h 865"/>
                <a:gd name="T20" fmla="*/ 1312927284 w 715"/>
                <a:gd name="T21" fmla="*/ 262911060 h 865"/>
                <a:gd name="T22" fmla="*/ 1330202510 w 715"/>
                <a:gd name="T23" fmla="*/ 294460273 h 865"/>
                <a:gd name="T24" fmla="*/ 1067233629 w 715"/>
                <a:gd name="T25" fmla="*/ 358727092 h 865"/>
                <a:gd name="T26" fmla="*/ 1347477737 w 715"/>
                <a:gd name="T27" fmla="*/ 444027396 h 865"/>
                <a:gd name="T28" fmla="*/ 1330202510 w 715"/>
                <a:gd name="T29" fmla="*/ 807428596 h 865"/>
                <a:gd name="T30" fmla="*/ 1261101603 w 715"/>
                <a:gd name="T31" fmla="*/ 817945339 h 865"/>
                <a:gd name="T32" fmla="*/ 1172805230 w 715"/>
                <a:gd name="T33" fmla="*/ 807428596 h 865"/>
                <a:gd name="T34" fmla="*/ 1119059310 w 715"/>
                <a:gd name="T35" fmla="*/ 711612631 h 865"/>
                <a:gd name="T36" fmla="*/ 1015407949 w 715"/>
                <a:gd name="T37" fmla="*/ 678894958 h 865"/>
                <a:gd name="T38" fmla="*/ 873365655 w 715"/>
                <a:gd name="T39" fmla="*/ 1010746877 h 865"/>
                <a:gd name="T40" fmla="*/ 558569535 w 715"/>
                <a:gd name="T41" fmla="*/ 861179754 h 865"/>
                <a:gd name="T42" fmla="*/ 504825001 w 715"/>
                <a:gd name="T43" fmla="*/ 892728900 h 865"/>
                <a:gd name="T44" fmla="*/ 381976788 w 715"/>
                <a:gd name="T45" fmla="*/ 988545946 h 865"/>
                <a:gd name="T46" fmla="*/ 418447481 w 715"/>
                <a:gd name="T47" fmla="*/ 722129373 h 865"/>
                <a:gd name="T48" fmla="*/ 207304194 w 715"/>
                <a:gd name="T49" fmla="*/ 732646116 h 865"/>
                <a:gd name="T50" fmla="*/ 67182075 w 715"/>
                <a:gd name="T51" fmla="*/ 722129373 h 865"/>
                <a:gd name="T52" fmla="*/ 190028967 w 715"/>
                <a:gd name="T53" fmla="*/ 572562250 h 865"/>
                <a:gd name="T54" fmla="*/ 224579421 w 715"/>
                <a:gd name="T55" fmla="*/ 550360104 h 865"/>
                <a:gd name="T56" fmla="*/ 136283004 w 715"/>
                <a:gd name="T57" fmla="*/ 433510654 h 865"/>
                <a:gd name="T58" fmla="*/ 67182075 w 715"/>
                <a:gd name="T59" fmla="*/ 337694689 h 865"/>
                <a:gd name="T60" fmla="*/ 136283004 w 715"/>
                <a:gd name="T61" fmla="*/ 230193387 h 865"/>
                <a:gd name="T62" fmla="*/ 295600567 w 715"/>
                <a:gd name="T63" fmla="*/ 262911060 h 8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5"/>
                <a:gd name="T97" fmla="*/ 0 h 865"/>
                <a:gd name="T98" fmla="*/ 715 w 715"/>
                <a:gd name="T99" fmla="*/ 865 h 8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5" h="865">
                  <a:moveTo>
                    <a:pt x="154" y="225"/>
                  </a:moveTo>
                  <a:cubicBezTo>
                    <a:pt x="160" y="200"/>
                    <a:pt x="168" y="176"/>
                    <a:pt x="172" y="151"/>
                  </a:cubicBezTo>
                  <a:cubicBezTo>
                    <a:pt x="197" y="9"/>
                    <a:pt x="147" y="34"/>
                    <a:pt x="227" y="14"/>
                  </a:cubicBezTo>
                  <a:cubicBezTo>
                    <a:pt x="236" y="17"/>
                    <a:pt x="247" y="16"/>
                    <a:pt x="254" y="23"/>
                  </a:cubicBezTo>
                  <a:cubicBezTo>
                    <a:pt x="264" y="33"/>
                    <a:pt x="260" y="55"/>
                    <a:pt x="273" y="60"/>
                  </a:cubicBezTo>
                  <a:cubicBezTo>
                    <a:pt x="290" y="67"/>
                    <a:pt x="309" y="54"/>
                    <a:pt x="327" y="51"/>
                  </a:cubicBezTo>
                  <a:cubicBezTo>
                    <a:pt x="381" y="0"/>
                    <a:pt x="426" y="21"/>
                    <a:pt x="455" y="78"/>
                  </a:cubicBezTo>
                  <a:cubicBezTo>
                    <a:pt x="461" y="106"/>
                    <a:pt x="453" y="142"/>
                    <a:pt x="474" y="161"/>
                  </a:cubicBezTo>
                  <a:cubicBezTo>
                    <a:pt x="490" y="175"/>
                    <a:pt x="516" y="151"/>
                    <a:pt x="538" y="151"/>
                  </a:cubicBezTo>
                  <a:cubicBezTo>
                    <a:pt x="581" y="151"/>
                    <a:pt x="623" y="165"/>
                    <a:pt x="666" y="170"/>
                  </a:cubicBezTo>
                  <a:cubicBezTo>
                    <a:pt x="672" y="188"/>
                    <a:pt x="678" y="207"/>
                    <a:pt x="684" y="225"/>
                  </a:cubicBezTo>
                  <a:cubicBezTo>
                    <a:pt x="687" y="234"/>
                    <a:pt x="693" y="252"/>
                    <a:pt x="693" y="252"/>
                  </a:cubicBezTo>
                  <a:cubicBezTo>
                    <a:pt x="659" y="303"/>
                    <a:pt x="615" y="300"/>
                    <a:pt x="556" y="307"/>
                  </a:cubicBezTo>
                  <a:cubicBezTo>
                    <a:pt x="573" y="395"/>
                    <a:pt x="611" y="372"/>
                    <a:pt x="702" y="380"/>
                  </a:cubicBezTo>
                  <a:cubicBezTo>
                    <a:pt x="715" y="448"/>
                    <a:pt x="706" y="639"/>
                    <a:pt x="693" y="691"/>
                  </a:cubicBezTo>
                  <a:cubicBezTo>
                    <a:pt x="690" y="703"/>
                    <a:pt x="669" y="697"/>
                    <a:pt x="657" y="700"/>
                  </a:cubicBezTo>
                  <a:cubicBezTo>
                    <a:pt x="642" y="697"/>
                    <a:pt x="623" y="701"/>
                    <a:pt x="611" y="691"/>
                  </a:cubicBezTo>
                  <a:cubicBezTo>
                    <a:pt x="508" y="603"/>
                    <a:pt x="658" y="684"/>
                    <a:pt x="583" y="609"/>
                  </a:cubicBezTo>
                  <a:cubicBezTo>
                    <a:pt x="569" y="595"/>
                    <a:pt x="547" y="590"/>
                    <a:pt x="529" y="581"/>
                  </a:cubicBezTo>
                  <a:cubicBezTo>
                    <a:pt x="469" y="669"/>
                    <a:pt x="503" y="772"/>
                    <a:pt x="455" y="865"/>
                  </a:cubicBezTo>
                  <a:cubicBezTo>
                    <a:pt x="396" y="828"/>
                    <a:pt x="353" y="768"/>
                    <a:pt x="291" y="737"/>
                  </a:cubicBezTo>
                  <a:cubicBezTo>
                    <a:pt x="279" y="731"/>
                    <a:pt x="271" y="754"/>
                    <a:pt x="263" y="764"/>
                  </a:cubicBezTo>
                  <a:cubicBezTo>
                    <a:pt x="186" y="862"/>
                    <a:pt x="263" y="785"/>
                    <a:pt x="199" y="846"/>
                  </a:cubicBezTo>
                  <a:cubicBezTo>
                    <a:pt x="216" y="769"/>
                    <a:pt x="231" y="696"/>
                    <a:pt x="218" y="618"/>
                  </a:cubicBezTo>
                  <a:cubicBezTo>
                    <a:pt x="181" y="621"/>
                    <a:pt x="145" y="627"/>
                    <a:pt x="108" y="627"/>
                  </a:cubicBezTo>
                  <a:cubicBezTo>
                    <a:pt x="83" y="627"/>
                    <a:pt x="44" y="641"/>
                    <a:pt x="35" y="618"/>
                  </a:cubicBezTo>
                  <a:cubicBezTo>
                    <a:pt x="0" y="527"/>
                    <a:pt x="52" y="513"/>
                    <a:pt x="99" y="490"/>
                  </a:cubicBezTo>
                  <a:cubicBezTo>
                    <a:pt x="105" y="484"/>
                    <a:pt x="115" y="480"/>
                    <a:pt x="117" y="471"/>
                  </a:cubicBezTo>
                  <a:cubicBezTo>
                    <a:pt x="121" y="450"/>
                    <a:pt x="84" y="390"/>
                    <a:pt x="71" y="371"/>
                  </a:cubicBezTo>
                  <a:cubicBezTo>
                    <a:pt x="61" y="341"/>
                    <a:pt x="45" y="319"/>
                    <a:pt x="35" y="289"/>
                  </a:cubicBezTo>
                  <a:cubicBezTo>
                    <a:pt x="38" y="266"/>
                    <a:pt x="27" y="202"/>
                    <a:pt x="71" y="197"/>
                  </a:cubicBezTo>
                  <a:cubicBezTo>
                    <a:pt x="81" y="196"/>
                    <a:pt x="154" y="201"/>
                    <a:pt x="154" y="225"/>
                  </a:cubicBez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514350"/>
              <a:endParaRPr lang="pt-BR" sz="900" b="1" i="1" dirty="0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  <a:p>
              <a:pPr algn="ctr" defTabSz="514350"/>
              <a:endParaRPr lang="pt-BR" sz="900" b="1" i="1" dirty="0">
                <a:solidFill>
                  <a:prstClr val="white"/>
                </a:solidFill>
                <a:latin typeface="Arial" charset="0"/>
                <a:cs typeface="Times New Roman" pitchFamily="18" charset="0"/>
              </a:endParaRPr>
            </a:p>
            <a:p>
              <a:pPr algn="ctr" defTabSz="514350"/>
              <a:r>
                <a:rPr lang="pt-BR" sz="900" b="1" i="1" dirty="0">
                  <a:solidFill>
                    <a:prstClr val="white"/>
                  </a:solidFill>
                  <a:latin typeface="Arial" charset="0"/>
                  <a:cs typeface="Times New Roman" pitchFamily="18" charset="0"/>
                </a:rPr>
                <a:t>Resultados</a:t>
              </a:r>
            </a:p>
            <a:p>
              <a:pPr algn="ctr" defTabSz="514350"/>
              <a:endParaRPr lang="pt-BR" sz="900" dirty="0">
                <a:solidFill>
                  <a:prstClr val="black"/>
                </a:solidFill>
                <a:latin typeface="Times New Roman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840858"/>
      </p:ext>
    </p:extLst>
  </p:cSld>
  <p:clrMapOvr>
    <a:masterClrMapping/>
  </p:clrMapOvr>
  <p:transition advTm="63392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524000" y="6111259"/>
            <a:ext cx="7663060" cy="490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Cias PNQS: Cias estaduais de saneamento que implementaram fundamentos do MEGSA do PNQS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9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PopAtn</a:t>
            </a:r>
            <a:r>
              <a:rPr kumimoji="0" lang="pt-BR" sz="12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=População Atendida</a:t>
            </a:r>
          </a:p>
        </p:txBody>
      </p:sp>
      <p:sp>
        <p:nvSpPr>
          <p:cNvPr id="7" name="Texto Explicativo 2 6"/>
          <p:cNvSpPr/>
          <p:nvPr/>
        </p:nvSpPr>
        <p:spPr>
          <a:xfrm>
            <a:off x="8682279" y="1651223"/>
            <a:ext cx="3214348" cy="2418491"/>
          </a:xfrm>
          <a:prstGeom prst="borderCallout2">
            <a:avLst>
              <a:gd name="adj1" fmla="val 16486"/>
              <a:gd name="adj2" fmla="val -1165"/>
              <a:gd name="adj3" fmla="val 16863"/>
              <a:gd name="adj4" fmla="val -14026"/>
              <a:gd name="adj5" fmla="val 65635"/>
              <a:gd name="adj6" fmla="val -4239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 “gap” de gestão já existia em 1997 e se ampliou, depois de diminuir no período do PAC1, anos 2000. As Cias Não PNQS estão “</a:t>
            </a:r>
            <a:r>
              <a:rPr kumimoji="0" lang="pt-BR" sz="166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desuniversalizando</a:t>
            </a:r>
            <a:r>
              <a:rPr kumimoji="0" lang="pt-BR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” pois não alcançam o crescimento pop.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053707" y="6446781"/>
            <a:ext cx="1538765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Base: SNIS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005527" y="6084348"/>
            <a:ext cx="98155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Realização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92596" y="1246623"/>
            <a:ext cx="168930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46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PopAtn</a:t>
            </a:r>
            <a:r>
              <a:rPr kumimoji="0" lang="pt-BR" sz="184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54mi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56111" y="4043057"/>
            <a:ext cx="168930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46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PopAtn</a:t>
            </a:r>
            <a:r>
              <a:rPr kumimoji="0" lang="pt-BR" sz="184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49mi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720718" y="1183511"/>
            <a:ext cx="168930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46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PopAtn</a:t>
            </a:r>
            <a:r>
              <a:rPr kumimoji="0" lang="pt-BR" sz="184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77mi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86030" y="4389431"/>
            <a:ext cx="168930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46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PopAtn</a:t>
            </a:r>
            <a:r>
              <a:rPr kumimoji="0" lang="pt-BR" sz="184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63mi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316ED02-89EF-4391-0F61-2D95171E0365}"/>
              </a:ext>
            </a:extLst>
          </p:cNvPr>
          <p:cNvSpPr txBox="1"/>
          <p:nvPr/>
        </p:nvSpPr>
        <p:spPr>
          <a:xfrm>
            <a:off x="2351026" y="231425"/>
            <a:ext cx="6095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Atendimento Urbano de Água Potável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Média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Pond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. Pop. (%)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45D463-4277-9873-5A2F-77DD4A7C30EA}"/>
              </a:ext>
            </a:extLst>
          </p:cNvPr>
          <p:cNvSpPr txBox="1"/>
          <p:nvPr/>
        </p:nvSpPr>
        <p:spPr>
          <a:xfrm>
            <a:off x="7135775" y="2163388"/>
            <a:ext cx="1239442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Cias PNQS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5B6BBFE-C870-0E7B-7579-A7B95B9B24CE}"/>
              </a:ext>
            </a:extLst>
          </p:cNvPr>
          <p:cNvSpPr txBox="1"/>
          <p:nvPr/>
        </p:nvSpPr>
        <p:spPr>
          <a:xfrm>
            <a:off x="6954631" y="3896694"/>
            <a:ext cx="1699504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Cias Não PNQS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1825118-4278-DA94-6A9A-8FFECB2C4C03}"/>
              </a:ext>
            </a:extLst>
          </p:cNvPr>
          <p:cNvGraphicFramePr>
            <a:graphicFrameLocks/>
          </p:cNvGraphicFramePr>
          <p:nvPr/>
        </p:nvGraphicFramePr>
        <p:xfrm>
          <a:off x="1935102" y="1706617"/>
          <a:ext cx="6226167" cy="440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DA62EF6-0D4C-3834-C885-209B36C29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606" y="6403971"/>
            <a:ext cx="1391394" cy="418538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81F0027F-92FC-4D5B-D086-6C122FAF5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23282"/>
            <a:ext cx="834718" cy="8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7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E8F030-083A-09C5-6F1E-E5649B5AFD19}"/>
              </a:ext>
            </a:extLst>
          </p:cNvPr>
          <p:cNvSpPr txBox="1"/>
          <p:nvPr/>
        </p:nvSpPr>
        <p:spPr>
          <a:xfrm>
            <a:off x="10342952" y="6599482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www.pnqs.com.br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5571FA-9CDE-B4F2-2F40-A628FB5E37AF}"/>
              </a:ext>
            </a:extLst>
          </p:cNvPr>
          <p:cNvSpPr txBox="1"/>
          <p:nvPr/>
        </p:nvSpPr>
        <p:spPr>
          <a:xfrm>
            <a:off x="1651820" y="243594"/>
            <a:ext cx="920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11 Fundamentos do MEGSA®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CF202B2-1236-DBA6-8994-7CA235D70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9" t="1163" r="1" b="1"/>
          <a:stretch/>
        </p:blipFill>
        <p:spPr>
          <a:xfrm flipH="1">
            <a:off x="252137" y="1074264"/>
            <a:ext cx="2332468" cy="23547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D091BD8-F219-5B8C-0F5B-5366F9E024DE}"/>
              </a:ext>
            </a:extLst>
          </p:cNvPr>
          <p:cNvSpPr txBox="1"/>
          <p:nvPr/>
        </p:nvSpPr>
        <p:spPr>
          <a:xfrm>
            <a:off x="3510456" y="769023"/>
            <a:ext cx="79878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2000" b="1" dirty="0"/>
              <a:t>PENSAMENTO SISTÊMICO </a:t>
            </a:r>
          </a:p>
          <a:p>
            <a:pPr marL="228600" indent="-228600">
              <a:buAutoNum type="arabicPeriod"/>
            </a:pPr>
            <a:r>
              <a:rPr lang="pt-BR" sz="2000" b="1" dirty="0"/>
              <a:t>SANEAMENTO AMBIENTAL INTEGRADO</a:t>
            </a:r>
          </a:p>
          <a:p>
            <a:pPr marL="228600" indent="-228600">
              <a:buAutoNum type="arabicPeriod"/>
            </a:pPr>
            <a:r>
              <a:rPr lang="pt-BR" sz="2000" b="1" dirty="0"/>
              <a:t>DESENVOLVIMENTO SUSTENTÁVEL </a:t>
            </a:r>
          </a:p>
          <a:p>
            <a:pPr marL="228600" indent="-228600">
              <a:buAutoNum type="arabicPeriod"/>
            </a:pPr>
            <a:r>
              <a:rPr lang="pt-BR" sz="2000" b="1" dirty="0"/>
              <a:t>VALORIZAÇÃO DO CLIENTE </a:t>
            </a:r>
          </a:p>
          <a:p>
            <a:pPr marL="228600" indent="-228600">
              <a:buAutoNum type="arabicPeriod"/>
            </a:pPr>
            <a:r>
              <a:rPr lang="pt-BR" sz="2000" b="1" dirty="0"/>
              <a:t>INOVAÇÃO SUSTENTÁVEL </a:t>
            </a:r>
          </a:p>
          <a:p>
            <a:pPr marL="228600" indent="-228600">
              <a:buAutoNum type="arabicPeriod"/>
            </a:pPr>
            <a:endParaRPr lang="pt-BR" sz="2000" b="1" dirty="0"/>
          </a:p>
          <a:p>
            <a:pPr marL="228600" indent="-228600">
              <a:buAutoNum type="arabicPeriod"/>
            </a:pPr>
            <a:r>
              <a:rPr lang="pt-BR" sz="3200" b="1" dirty="0"/>
              <a:t>ADAPTABILIDADE </a:t>
            </a:r>
          </a:p>
          <a:p>
            <a:r>
              <a:rPr lang="pt-BR" sz="2400" b="1" i="1" dirty="0"/>
              <a:t>Flexibilidade e agilidade para mudança tempestiva, no tratamento de problemas e oportunidades, novas demandas e alterações no contexto, incluindo os relativos a mudanças climáticas, à </a:t>
            </a:r>
            <a:r>
              <a:rPr lang="pt-BR" sz="2400" b="1" i="1" dirty="0">
                <a:solidFill>
                  <a:srgbClr val="0070C0"/>
                </a:solidFill>
              </a:rPr>
              <a:t>continuidade do negócio e resiliência e à utilização da inteligência artificial</a:t>
            </a:r>
            <a:r>
              <a:rPr lang="pt-BR" sz="2400" b="1" i="1" dirty="0"/>
              <a:t>. </a:t>
            </a:r>
          </a:p>
          <a:p>
            <a:r>
              <a:rPr lang="pt-BR" sz="2400" b="1" dirty="0"/>
              <a:t> </a:t>
            </a:r>
          </a:p>
          <a:p>
            <a:pPr marL="228600" indent="-228600">
              <a:buAutoNum type="arabicPeriod" startAt="7"/>
            </a:pPr>
            <a:r>
              <a:rPr lang="pt-BR" sz="2000" b="1" dirty="0"/>
              <a:t>LIDERANÇA </a:t>
            </a:r>
          </a:p>
          <a:p>
            <a:pPr marL="228600" indent="-228600">
              <a:buAutoNum type="arabicPeriod" startAt="7"/>
            </a:pPr>
            <a:r>
              <a:rPr lang="pt-BR" sz="2000" b="1" dirty="0"/>
              <a:t>RELEVÂNCIA DAS PESSOAS </a:t>
            </a:r>
          </a:p>
          <a:p>
            <a:pPr marL="228600" indent="-228600">
              <a:buAutoNum type="arabicPeriod" startAt="7"/>
            </a:pPr>
            <a:r>
              <a:rPr lang="pt-BR" sz="2000" b="1" dirty="0"/>
              <a:t>OLHAR PARA O FUTURO </a:t>
            </a:r>
          </a:p>
          <a:p>
            <a:pPr marL="228600" indent="-228600">
              <a:buAutoNum type="arabicPeriod" startAt="7"/>
            </a:pPr>
            <a:r>
              <a:rPr lang="pt-BR" sz="2000" b="1" dirty="0"/>
              <a:t>ORIENTAÇÃO POR PROCESSOS </a:t>
            </a:r>
          </a:p>
          <a:p>
            <a:pPr marL="228600" indent="-228600">
              <a:buAutoNum type="arabicPeriod" startAt="7"/>
            </a:pPr>
            <a:r>
              <a:rPr lang="pt-BR" sz="2000" b="1" dirty="0"/>
              <a:t>GERAÇÃO DE VALOR SUSTENTÁVEL</a:t>
            </a:r>
          </a:p>
        </p:txBody>
      </p:sp>
    </p:spTree>
    <p:extLst>
      <p:ext uri="{BB962C8B-B14F-4D97-AF65-F5344CB8AC3E}">
        <p14:creationId xmlns:p14="http://schemas.microsoft.com/office/powerpoint/2010/main" val="16703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ADCF7FB-E88E-4496-860A-608619E504D4}"/>
              </a:ext>
            </a:extLst>
          </p:cNvPr>
          <p:cNvSpPr txBox="1"/>
          <p:nvPr/>
        </p:nvSpPr>
        <p:spPr>
          <a:xfrm>
            <a:off x="7819906" y="1757367"/>
            <a:ext cx="263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spcBef>
                <a:spcPts val="600"/>
              </a:spcBef>
              <a:defRPr b="1">
                <a:solidFill>
                  <a:srgbClr val="0070C0"/>
                </a:solidFill>
                <a:effectLst/>
                <a:latin typeface="Amasis MT Pro Black" panose="020B0604020202020204" pitchFamily="18" charset="0"/>
                <a:ea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Critérios e Itens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CE219F-80DA-436C-9F25-D64404159965}"/>
              </a:ext>
            </a:extLst>
          </p:cNvPr>
          <p:cNvSpPr txBox="1"/>
          <p:nvPr/>
        </p:nvSpPr>
        <p:spPr>
          <a:xfrm>
            <a:off x="9980414" y="5716596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</a:t>
            </a:r>
            <a:r>
              <a:rPr lang="pt-BR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5E41C9-96B2-016C-C988-B7034FC8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5172075" cy="6734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D778AC-CE6F-95FE-5B53-F7C740B5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73" y="2171701"/>
            <a:ext cx="5172075" cy="4562475"/>
          </a:xfrm>
          <a:prstGeom prst="rect">
            <a:avLst/>
          </a:prstGeom>
        </p:spPr>
      </p:pic>
      <p:pic>
        <p:nvPicPr>
          <p:cNvPr id="10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F1CC1028-462A-4AB3-24DA-75A7A46AA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89" y="454050"/>
            <a:ext cx="1040468" cy="1033141"/>
          </a:xfrm>
          <a:prstGeom prst="rect">
            <a:avLst/>
          </a:prstGeom>
        </p:spPr>
      </p:pic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94D8AB34-DA0D-1EEC-1F64-A82F73DE3C5B}"/>
              </a:ext>
            </a:extLst>
          </p:cNvPr>
          <p:cNvSpPr/>
          <p:nvPr/>
        </p:nvSpPr>
        <p:spPr>
          <a:xfrm>
            <a:off x="3090041" y="44326"/>
            <a:ext cx="6505904" cy="4209749"/>
          </a:xfrm>
          <a:prstGeom prst="leftArrowCallout">
            <a:avLst>
              <a:gd name="adj1" fmla="val 20172"/>
              <a:gd name="adj2" fmla="val 14310"/>
              <a:gd name="adj3" fmla="val 14514"/>
              <a:gd name="adj4" fmla="val 83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badi" panose="020B0604020104020204" pitchFamily="34" charset="0"/>
              </a:rPr>
              <a:t>Processo Gerencial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d) Consenso Estratégico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119 A definição de estratégias deve considerar a incorporação de IA aos sistemas digitais.</a:t>
            </a:r>
          </a:p>
        </p:txBody>
      </p:sp>
    </p:spTree>
    <p:extLst>
      <p:ext uri="{BB962C8B-B14F-4D97-AF65-F5344CB8AC3E}">
        <p14:creationId xmlns:p14="http://schemas.microsoft.com/office/powerpoint/2010/main" val="290496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ADCF7FB-E88E-4496-860A-608619E504D4}"/>
              </a:ext>
            </a:extLst>
          </p:cNvPr>
          <p:cNvSpPr txBox="1"/>
          <p:nvPr/>
        </p:nvSpPr>
        <p:spPr>
          <a:xfrm>
            <a:off x="7819906" y="1757367"/>
            <a:ext cx="263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spcBef>
                <a:spcPts val="600"/>
              </a:spcBef>
              <a:defRPr b="1">
                <a:solidFill>
                  <a:srgbClr val="0070C0"/>
                </a:solidFill>
                <a:effectLst/>
                <a:latin typeface="Amasis MT Pro Black" panose="020B0604020202020204" pitchFamily="18" charset="0"/>
                <a:ea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Critérios e Itens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CE219F-80DA-436C-9F25-D64404159965}"/>
              </a:ext>
            </a:extLst>
          </p:cNvPr>
          <p:cNvSpPr txBox="1"/>
          <p:nvPr/>
        </p:nvSpPr>
        <p:spPr>
          <a:xfrm>
            <a:off x="9980414" y="5716596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</a:t>
            </a:r>
            <a:r>
              <a:rPr lang="pt-BR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5E41C9-96B2-016C-C988-B7034FC8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5172075" cy="6734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D778AC-CE6F-95FE-5B53-F7C740B5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73" y="2171701"/>
            <a:ext cx="5172075" cy="4562475"/>
          </a:xfrm>
          <a:prstGeom prst="rect">
            <a:avLst/>
          </a:prstGeom>
        </p:spPr>
      </p:pic>
      <p:pic>
        <p:nvPicPr>
          <p:cNvPr id="10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F1CC1028-462A-4AB3-24DA-75A7A46AA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89" y="454050"/>
            <a:ext cx="1040468" cy="1033141"/>
          </a:xfrm>
          <a:prstGeom prst="rect">
            <a:avLst/>
          </a:prstGeom>
        </p:spPr>
      </p:pic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94D8AB34-DA0D-1EEC-1F64-A82F73DE3C5B}"/>
              </a:ext>
            </a:extLst>
          </p:cNvPr>
          <p:cNvSpPr/>
          <p:nvPr/>
        </p:nvSpPr>
        <p:spPr>
          <a:xfrm>
            <a:off x="3205655" y="769540"/>
            <a:ext cx="6505904" cy="4209749"/>
          </a:xfrm>
          <a:prstGeom prst="leftArrowCallout">
            <a:avLst>
              <a:gd name="adj1" fmla="val 20172"/>
              <a:gd name="adj2" fmla="val 14310"/>
              <a:gd name="adj3" fmla="val 14514"/>
              <a:gd name="adj4" fmla="val 83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badi" panose="020B0604020104020204" pitchFamily="34" charset="0"/>
              </a:rPr>
              <a:t>Processo Gerencial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b) Avaliação de progresso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155 A avaliação dos resultados deve utilizar técnicas de análise agregada e ferramentas de IA que permitam a percepção de correlações entre eles.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9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ADCF7FB-E88E-4496-860A-608619E504D4}"/>
              </a:ext>
            </a:extLst>
          </p:cNvPr>
          <p:cNvSpPr txBox="1"/>
          <p:nvPr/>
        </p:nvSpPr>
        <p:spPr>
          <a:xfrm>
            <a:off x="7819906" y="1757367"/>
            <a:ext cx="263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spcBef>
                <a:spcPts val="600"/>
              </a:spcBef>
              <a:defRPr b="1">
                <a:solidFill>
                  <a:srgbClr val="0070C0"/>
                </a:solidFill>
                <a:effectLst/>
                <a:latin typeface="Amasis MT Pro Black" panose="020B0604020202020204" pitchFamily="18" charset="0"/>
                <a:ea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Critérios e Itens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CE219F-80DA-436C-9F25-D64404159965}"/>
              </a:ext>
            </a:extLst>
          </p:cNvPr>
          <p:cNvSpPr txBox="1"/>
          <p:nvPr/>
        </p:nvSpPr>
        <p:spPr>
          <a:xfrm>
            <a:off x="9980414" y="5716596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</a:t>
            </a:r>
            <a:r>
              <a:rPr lang="pt-BR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5E41C9-96B2-016C-C988-B7034FC8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5172075" cy="6734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D778AC-CE6F-95FE-5B53-F7C740B5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73" y="2171701"/>
            <a:ext cx="5172075" cy="4562475"/>
          </a:xfrm>
          <a:prstGeom prst="rect">
            <a:avLst/>
          </a:prstGeom>
        </p:spPr>
      </p:pic>
      <p:pic>
        <p:nvPicPr>
          <p:cNvPr id="10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F1CC1028-462A-4AB3-24DA-75A7A46AA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89" y="454050"/>
            <a:ext cx="1040468" cy="1033141"/>
          </a:xfrm>
          <a:prstGeom prst="rect">
            <a:avLst/>
          </a:prstGeom>
        </p:spPr>
      </p:pic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94D8AB34-DA0D-1EEC-1F64-A82F73DE3C5B}"/>
              </a:ext>
            </a:extLst>
          </p:cNvPr>
          <p:cNvSpPr/>
          <p:nvPr/>
        </p:nvSpPr>
        <p:spPr>
          <a:xfrm rot="19988244">
            <a:off x="3224095" y="1796205"/>
            <a:ext cx="7208435" cy="4716530"/>
          </a:xfrm>
          <a:prstGeom prst="leftArrowCallout">
            <a:avLst>
              <a:gd name="adj1" fmla="val 20172"/>
              <a:gd name="adj2" fmla="val 14310"/>
              <a:gd name="adj3" fmla="val 14514"/>
              <a:gd name="adj4" fmla="val 83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badi" panose="020B0604020104020204" pitchFamily="34" charset="0"/>
              </a:rPr>
              <a:t>Processo Gerencial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a) Mapeamento dos conhecimentos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  <a:p>
            <a:pPr algn="ctr"/>
            <a:r>
              <a:rPr lang="pt-BR" sz="2800" dirty="0">
                <a:latin typeface="Abadi" panose="020B0604020104020204" pitchFamily="34" charset="0"/>
              </a:rPr>
              <a:t> 252 Os conhecimentos mais importantes a serem internalizados, deve incluir os relativos à gestão, à modelagem do negócio sustentável e aplicação da IA.</a:t>
            </a:r>
          </a:p>
          <a:p>
            <a:pPr algn="ctr"/>
            <a:endParaRPr lang="pt-BR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0207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lash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6E8E2"/>
      </a:lt2>
      <a:accent1>
        <a:srgbClr val="A996C6"/>
      </a:accent1>
      <a:accent2>
        <a:srgbClr val="AF7FBA"/>
      </a:accent2>
      <a:accent3>
        <a:srgbClr val="C593B9"/>
      </a:accent3>
      <a:accent4>
        <a:srgbClr val="BA7F94"/>
      </a:accent4>
      <a:accent5>
        <a:srgbClr val="C69996"/>
      </a:accent5>
      <a:accent6>
        <a:srgbClr val="BA9B7F"/>
      </a:accent6>
      <a:hlink>
        <a:srgbClr val="758A53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6.xml><?xml version="1.0" encoding="utf-8"?>
<a:theme xmlns:a="http://schemas.openxmlformats.org/drawingml/2006/main" name="1_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1615</Words>
  <Application>Microsoft Office PowerPoint</Application>
  <PresentationFormat>Widescreen</PresentationFormat>
  <Paragraphs>254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20</vt:i4>
      </vt:variant>
    </vt:vector>
  </HeadingPairs>
  <TitlesOfParts>
    <vt:vector size="37" baseType="lpstr">
      <vt:lpstr>Abadi</vt:lpstr>
      <vt:lpstr>Aptos</vt:lpstr>
      <vt:lpstr>Arial</vt:lpstr>
      <vt:lpstr>Avenir Next LT Pro</vt:lpstr>
      <vt:lpstr>Calibri</vt:lpstr>
      <vt:lpstr>Constantia</vt:lpstr>
      <vt:lpstr>Corbel</vt:lpstr>
      <vt:lpstr>Impact</vt:lpstr>
      <vt:lpstr>Posterama</vt:lpstr>
      <vt:lpstr>Times New Roman</vt:lpstr>
      <vt:lpstr>Wingdings 2</vt:lpstr>
      <vt:lpstr>Tema do Office</vt:lpstr>
      <vt:lpstr>1_Personalizar design</vt:lpstr>
      <vt:lpstr>NewsPrint</vt:lpstr>
      <vt:lpstr>Fluxo</vt:lpstr>
      <vt:lpstr>SplashVTI</vt:lpstr>
      <vt:lpstr>1_Tema do Office</vt:lpstr>
      <vt:lpstr>Apresentação do PowerPoint</vt:lpstr>
      <vt:lpstr>Apresentação do PowerPoint</vt:lpstr>
      <vt:lpstr>ESG em evolução Novas lideranças necessárias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Ulisses Barbosa da Silva</dc:creator>
  <cp:lastModifiedBy>Carlos Schauff</cp:lastModifiedBy>
  <cp:revision>23</cp:revision>
  <dcterms:created xsi:type="dcterms:W3CDTF">2024-04-23T16:23:12Z</dcterms:created>
  <dcterms:modified xsi:type="dcterms:W3CDTF">2024-05-21T02:09:49Z</dcterms:modified>
</cp:coreProperties>
</file>