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7" r:id="rId7"/>
    <p:sldId id="269" r:id="rId8"/>
    <p:sldId id="278" r:id="rId9"/>
    <p:sldId id="270" r:id="rId10"/>
    <p:sldId id="271" r:id="rId11"/>
    <p:sldId id="277" r:id="rId12"/>
    <p:sldId id="268" r:id="rId13"/>
    <p:sldId id="272" r:id="rId14"/>
    <p:sldId id="273" r:id="rId15"/>
    <p:sldId id="292" r:id="rId16"/>
    <p:sldId id="293" r:id="rId17"/>
    <p:sldId id="279" r:id="rId18"/>
    <p:sldId id="290" r:id="rId19"/>
    <p:sldId id="291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telo.in.planalto.gov.br\SAF\GEAF\1.%20TEMAS\05.%20Cons&#243;rcios%20p&#250;blicos\Cons&#243;rcios%20P&#250;blicos\Banco%20de%20Dados%20dos%20Cons&#243;rcios\Dados%20Receita%20Federal\Gr&#225;ficos\2014\2014%20Dados_SRI_SAF_Tabela_por_ano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telo.in.planalto.gov.br\SAF\GEAF\1.%20TEMAS\05.%20Cons&#243;rcios%20p&#250;blicos\Cons&#243;rcios%20P&#250;blicos\Banco%20de%20Dados%20dos%20Cons&#243;rcios\Dados%20Receita%20Federal\Gr&#225;ficos\2014\2014%20Dados_SRI_SAF__tabela_por_U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lissonbs\Desktop\34bf52f02c5e47db990674d3c6b7458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Evolução</a:t>
            </a:r>
            <a:r>
              <a:rPr lang="en-US" dirty="0"/>
              <a:t> do </a:t>
            </a:r>
            <a:r>
              <a:rPr lang="en-US" dirty="0" err="1"/>
              <a:t>número</a:t>
            </a:r>
            <a:r>
              <a:rPr lang="en-US" dirty="0"/>
              <a:t> de Consórcios </a:t>
            </a:r>
            <a:r>
              <a:rPr lang="en-US" dirty="0" err="1"/>
              <a:t>Publicos</a:t>
            </a:r>
            <a:r>
              <a:rPr lang="en-US" dirty="0"/>
              <a:t> de </a:t>
            </a:r>
            <a:r>
              <a:rPr lang="en-US" dirty="0" err="1"/>
              <a:t>Direito</a:t>
            </a:r>
            <a:r>
              <a:rPr lang="en-US" dirty="0"/>
              <a:t> </a:t>
            </a:r>
            <a:r>
              <a:rPr lang="en-US" dirty="0" err="1" smtClean="0"/>
              <a:t>Público</a:t>
            </a:r>
            <a:endParaRPr lang="en-US" dirty="0" smtClean="0"/>
          </a:p>
          <a:p>
            <a:pPr>
              <a:defRPr/>
            </a:pPr>
            <a:r>
              <a:rPr lang="en-US" sz="1400" b="1" i="0" u="none" strike="noStrike" baseline="0" dirty="0" smtClean="0">
                <a:effectLst/>
              </a:rPr>
              <a:t>1277 </a:t>
            </a:r>
            <a:r>
              <a:rPr lang="en-US" sz="1400" b="1" i="0" u="none" strike="noStrike" baseline="0" dirty="0" err="1" smtClean="0">
                <a:effectLst/>
              </a:rPr>
              <a:t>Consórcios</a:t>
            </a:r>
            <a:r>
              <a:rPr lang="en-US" sz="1400" b="1" i="0" u="none" strike="noStrike" baseline="0" dirty="0" smtClean="0">
                <a:effectLst/>
              </a:rPr>
              <a:t> </a:t>
            </a:r>
            <a:r>
              <a:rPr lang="en-US" sz="1400" b="1" i="0" u="none" strike="noStrike" baseline="0" dirty="0" err="1" smtClean="0">
                <a:effectLst/>
              </a:rPr>
              <a:t>Públicos</a:t>
            </a:r>
            <a:r>
              <a:rPr lang="en-US" sz="1400" b="1" i="0" u="none" strike="noStrike" baseline="0" dirty="0" smtClean="0">
                <a:effectLst/>
              </a:rPr>
              <a:t> de </a:t>
            </a:r>
            <a:r>
              <a:rPr lang="en-US" sz="1400" b="1" i="0" u="none" strike="noStrike" baseline="0" dirty="0" err="1" smtClean="0">
                <a:effectLst/>
              </a:rPr>
              <a:t>Direito</a:t>
            </a:r>
            <a:r>
              <a:rPr lang="en-US" sz="1400" b="1" i="0" u="none" strike="noStrike" baseline="0" dirty="0" smtClean="0">
                <a:effectLst/>
              </a:rPr>
              <a:t> </a:t>
            </a:r>
            <a:r>
              <a:rPr lang="en-US" sz="1400" b="1" i="0" u="none" strike="noStrike" baseline="0" dirty="0" err="1" smtClean="0">
                <a:effectLst/>
              </a:rPr>
              <a:t>Público</a:t>
            </a:r>
            <a:r>
              <a:rPr lang="en-US" sz="1400" b="1" i="0" u="none" strike="noStrike" baseline="0" dirty="0" smtClean="0">
                <a:effectLst/>
              </a:rPr>
              <a:t> </a:t>
            </a:r>
            <a:r>
              <a:rPr lang="en-US" sz="1400" b="1" i="0" u="none" strike="noStrike" baseline="0" dirty="0" err="1" smtClean="0">
                <a:effectLst/>
              </a:rPr>
              <a:t>na</a:t>
            </a:r>
            <a:r>
              <a:rPr lang="en-US" sz="1400" b="1" i="0" u="none" strike="noStrike" baseline="0" dirty="0" smtClean="0">
                <a:effectLst/>
              </a:rPr>
              <a:t> </a:t>
            </a:r>
            <a:r>
              <a:rPr lang="en-US" sz="1400" b="1" i="0" u="none" strike="noStrike" baseline="0" dirty="0" err="1" smtClean="0">
                <a:effectLst/>
              </a:rPr>
              <a:t>ativa</a:t>
            </a:r>
            <a:endParaRPr lang="en-US" sz="1400" dirty="0" smtClean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3531119208653336"/>
          <c:y val="2.821718873178784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Planilha1!$B$7:$B$41</c:f>
              <c:numCache>
                <c:formatCode>General</c:formatCode>
                <c:ptCount val="35"/>
                <c:pt idx="0">
                  <c:v>1972</c:v>
                </c:pt>
                <c:pt idx="1">
                  <c:v>1980</c:v>
                </c:pt>
                <c:pt idx="2">
                  <c:v>1982</c:v>
                </c:pt>
                <c:pt idx="3">
                  <c:v>1983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Planilha1!$C$7:$C$41</c:f>
              <c:numCache>
                <c:formatCode>General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11</c:v>
                </c:pt>
                <c:pt idx="14">
                  <c:v>18</c:v>
                </c:pt>
                <c:pt idx="15">
                  <c:v>23</c:v>
                </c:pt>
                <c:pt idx="16">
                  <c:v>43</c:v>
                </c:pt>
                <c:pt idx="17">
                  <c:v>32</c:v>
                </c:pt>
                <c:pt idx="18">
                  <c:v>26</c:v>
                </c:pt>
                <c:pt idx="19">
                  <c:v>20</c:v>
                </c:pt>
                <c:pt idx="20">
                  <c:v>47</c:v>
                </c:pt>
                <c:pt idx="21">
                  <c:v>23</c:v>
                </c:pt>
                <c:pt idx="22">
                  <c:v>33</c:v>
                </c:pt>
                <c:pt idx="23">
                  <c:v>22</c:v>
                </c:pt>
                <c:pt idx="24">
                  <c:v>44</c:v>
                </c:pt>
                <c:pt idx="25">
                  <c:v>28</c:v>
                </c:pt>
                <c:pt idx="26">
                  <c:v>35</c:v>
                </c:pt>
                <c:pt idx="27">
                  <c:v>19</c:v>
                </c:pt>
                <c:pt idx="28">
                  <c:v>63</c:v>
                </c:pt>
                <c:pt idx="29">
                  <c:v>181</c:v>
                </c:pt>
                <c:pt idx="30">
                  <c:v>147</c:v>
                </c:pt>
                <c:pt idx="31">
                  <c:v>126</c:v>
                </c:pt>
                <c:pt idx="32">
                  <c:v>180</c:v>
                </c:pt>
                <c:pt idx="33">
                  <c:v>85</c:v>
                </c:pt>
                <c:pt idx="34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707008"/>
        <c:axId val="157501520"/>
      </c:barChart>
      <c:catAx>
        <c:axId val="1867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501520"/>
        <c:crosses val="autoZero"/>
        <c:auto val="1"/>
        <c:lblAlgn val="ctr"/>
        <c:lblOffset val="100"/>
        <c:noMultiLvlLbl val="0"/>
      </c:catAx>
      <c:valAx>
        <c:axId val="15750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70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Total de </a:t>
            </a:r>
            <a:r>
              <a:rPr lang="en-US" dirty="0" err="1"/>
              <a:t>Consórcios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- </a:t>
            </a:r>
            <a:r>
              <a:rPr lang="en-US" dirty="0" smtClean="0"/>
              <a:t>2015</a:t>
            </a:r>
            <a:r>
              <a:rPr lang="en-US" dirty="0"/>
              <a:t>
</a:t>
            </a:r>
            <a:r>
              <a:rPr lang="en-US" sz="1400" dirty="0" smtClean="0"/>
              <a:t>1277 </a:t>
            </a:r>
            <a:r>
              <a:rPr lang="en-US" sz="1400" dirty="0" err="1"/>
              <a:t>Consórcios</a:t>
            </a:r>
            <a:r>
              <a:rPr lang="en-US" sz="1400" dirty="0"/>
              <a:t> </a:t>
            </a:r>
            <a:r>
              <a:rPr lang="en-US" sz="1400" dirty="0" err="1"/>
              <a:t>Públicos</a:t>
            </a:r>
            <a:r>
              <a:rPr lang="en-US" sz="1400" dirty="0"/>
              <a:t> de </a:t>
            </a:r>
            <a:r>
              <a:rPr lang="en-US" sz="1400" dirty="0" err="1"/>
              <a:t>Direito</a:t>
            </a:r>
            <a:r>
              <a:rPr lang="en-US" sz="1400" dirty="0"/>
              <a:t> </a:t>
            </a:r>
            <a:r>
              <a:rPr lang="en-US" sz="1400" dirty="0" err="1"/>
              <a:t>Público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ativa</a:t>
            </a:r>
            <a:endParaRPr lang="en-US" dirty="0"/>
          </a:p>
        </c:rich>
      </c:tx>
      <c:layout>
        <c:manualLayout>
          <c:xMode val="edge"/>
          <c:yMode val="edge"/>
          <c:x val="0.28014303136350377"/>
          <c:y val="3.24412003244120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Região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Plan1!$D$37:$D$41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Plan1!$E$37:$E$41</c:f>
              <c:numCache>
                <c:formatCode>0</c:formatCode>
                <c:ptCount val="5"/>
                <c:pt idx="0">
                  <c:v>136</c:v>
                </c:pt>
                <c:pt idx="1">
                  <c:v>347</c:v>
                </c:pt>
                <c:pt idx="2">
                  <c:v>77</c:v>
                </c:pt>
                <c:pt idx="3">
                  <c:v>461</c:v>
                </c:pt>
                <c:pt idx="4">
                  <c:v>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91298784"/>
        <c:axId val="191302312"/>
      </c:barChart>
      <c:catAx>
        <c:axId val="19129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1302312"/>
        <c:crosses val="autoZero"/>
        <c:auto val="1"/>
        <c:lblAlgn val="ctr"/>
        <c:lblOffset val="100"/>
        <c:noMultiLvlLbl val="0"/>
      </c:catAx>
      <c:valAx>
        <c:axId val="19130231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9129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/>
              <a:t>Consórcios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Públicos</a:t>
            </a:r>
            <a:r>
              <a:rPr lang="en-US" sz="1600" b="1" i="0" baseline="0" dirty="0"/>
              <a:t> de </a:t>
            </a:r>
            <a:r>
              <a:rPr lang="en-US" sz="1600" b="1" i="0" baseline="0" dirty="0" err="1"/>
              <a:t>Direito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Público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por</a:t>
            </a:r>
            <a:r>
              <a:rPr lang="en-US" sz="1600" b="1" i="0" baseline="0" dirty="0"/>
              <a:t> </a:t>
            </a:r>
            <a:r>
              <a:rPr lang="en-US" sz="1600" b="1" i="0" baseline="0" dirty="0" err="1"/>
              <a:t>Atividade</a:t>
            </a:r>
            <a:r>
              <a:rPr lang="en-US" sz="1600" b="1" i="0" baseline="0" dirty="0"/>
              <a:t> 2015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CNAE </a:t>
            </a:r>
            <a:r>
              <a:rPr lang="en-US" sz="1600" b="1" i="0" baseline="0" dirty="0" err="1">
                <a:effectLst/>
              </a:rPr>
              <a:t>Agrupada</a:t>
            </a:r>
            <a:endParaRPr lang="en-US" sz="16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1277 </a:t>
            </a:r>
            <a:r>
              <a:rPr lang="en-US" sz="1400" b="1" i="0" baseline="0" dirty="0" err="1">
                <a:effectLst/>
              </a:rPr>
              <a:t>consórcios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Públicos</a:t>
            </a:r>
            <a:r>
              <a:rPr lang="en-US" sz="1400" b="1" i="0" baseline="0" dirty="0">
                <a:effectLst/>
              </a:rPr>
              <a:t> de </a:t>
            </a:r>
            <a:r>
              <a:rPr lang="en-US" sz="1400" b="1" i="0" baseline="0" dirty="0" err="1">
                <a:effectLst/>
              </a:rPr>
              <a:t>Direito</a:t>
            </a:r>
            <a:r>
              <a:rPr lang="en-US" sz="1400" b="1" i="0" baseline="0" dirty="0">
                <a:effectLst/>
              </a:rPr>
              <a:t> </a:t>
            </a:r>
            <a:r>
              <a:rPr lang="en-US" sz="1400" b="1" i="0" baseline="0" dirty="0" err="1">
                <a:effectLst/>
              </a:rPr>
              <a:t>Público</a:t>
            </a:r>
            <a:endParaRPr lang="pt-BR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 dirty="0"/>
          </a:p>
        </c:rich>
      </c:tx>
      <c:layout>
        <c:manualLayout>
          <c:xMode val="edge"/>
          <c:yMode val="edge"/>
          <c:x val="5.106480560657993E-2"/>
          <c:y val="3.162055335968378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Classificação!$C$8:$C$43</c:f>
              <c:strCache>
                <c:ptCount val="10"/>
                <c:pt idx="0">
                  <c:v>Administrativo Total</c:v>
                </c:pt>
                <c:pt idx="1">
                  <c:v>Direitos e Assist.Social Total</c:v>
                </c:pt>
                <c:pt idx="2">
                  <c:v>Empresariais Total</c:v>
                </c:pt>
                <c:pt idx="3">
                  <c:v>Infraestrutura Total</c:v>
                </c:pt>
                <c:pt idx="4">
                  <c:v>Não Especicficadas Total</c:v>
                </c:pt>
                <c:pt idx="5">
                  <c:v>Org.Políticas Total</c:v>
                </c:pt>
                <c:pt idx="6">
                  <c:v>Rurais Total</c:v>
                </c:pt>
                <c:pt idx="7">
                  <c:v>Saneamento Total</c:v>
                </c:pt>
                <c:pt idx="8">
                  <c:v>Saúde Total</c:v>
                </c:pt>
                <c:pt idx="9">
                  <c:v>Segurança Total</c:v>
                </c:pt>
              </c:strCache>
            </c:strRef>
          </c:cat>
          <c:val>
            <c:numRef>
              <c:f>Classificação!$B$8:$B$43</c:f>
              <c:numCache>
                <c:formatCode>General</c:formatCode>
                <c:ptCount val="10"/>
                <c:pt idx="0">
                  <c:v>282</c:v>
                </c:pt>
                <c:pt idx="1">
                  <c:v>333</c:v>
                </c:pt>
                <c:pt idx="2">
                  <c:v>7</c:v>
                </c:pt>
                <c:pt idx="3">
                  <c:v>6</c:v>
                </c:pt>
                <c:pt idx="4">
                  <c:v>223</c:v>
                </c:pt>
                <c:pt idx="5">
                  <c:v>14</c:v>
                </c:pt>
                <c:pt idx="6">
                  <c:v>11</c:v>
                </c:pt>
                <c:pt idx="7">
                  <c:v>71</c:v>
                </c:pt>
                <c:pt idx="8">
                  <c:v>102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Valor Global</c:v>
                </c:pt>
              </c:strCache>
            </c:strRef>
          </c:tx>
          <c:invertIfNegative val="0"/>
          <c:cat>
            <c:strRef>
              <c:f>Sheet1!$A$3:$A$19</c:f>
              <c:strCache>
                <c:ptCount val="17"/>
                <c:pt idx="0">
                  <c:v>AL</c:v>
                </c:pt>
                <c:pt idx="1">
                  <c:v>BA</c:v>
                </c:pt>
                <c:pt idx="2">
                  <c:v>CE</c:v>
                </c:pt>
                <c:pt idx="3">
                  <c:v>GO</c:v>
                </c:pt>
                <c:pt idx="4">
                  <c:v>MA</c:v>
                </c:pt>
                <c:pt idx="5">
                  <c:v>MG</c:v>
                </c:pt>
                <c:pt idx="6">
                  <c:v>MS</c:v>
                </c:pt>
                <c:pt idx="7">
                  <c:v>MT</c:v>
                </c:pt>
                <c:pt idx="8">
                  <c:v>PB</c:v>
                </c:pt>
                <c:pt idx="9">
                  <c:v>PE</c:v>
                </c:pt>
                <c:pt idx="10">
                  <c:v>PR</c:v>
                </c:pt>
                <c:pt idx="11">
                  <c:v>RJ</c:v>
                </c:pt>
                <c:pt idx="12">
                  <c:v>RN</c:v>
                </c:pt>
                <c:pt idx="13">
                  <c:v>RO</c:v>
                </c:pt>
                <c:pt idx="14">
                  <c:v>RS</c:v>
                </c:pt>
                <c:pt idx="15">
                  <c:v>SC</c:v>
                </c:pt>
                <c:pt idx="16">
                  <c:v>SP</c:v>
                </c:pt>
              </c:strCache>
            </c:strRef>
          </c:cat>
          <c:val>
            <c:numRef>
              <c:f>Sheet1!$C$3:$C$19</c:f>
              <c:numCache>
                <c:formatCode>#,##0</c:formatCode>
                <c:ptCount val="17"/>
                <c:pt idx="0">
                  <c:v>75845067.220000014</c:v>
                </c:pt>
                <c:pt idx="1">
                  <c:v>238231794.06999999</c:v>
                </c:pt>
                <c:pt idx="2">
                  <c:v>6565914.5800000001</c:v>
                </c:pt>
                <c:pt idx="3">
                  <c:v>9708512</c:v>
                </c:pt>
                <c:pt idx="4">
                  <c:v>702880.72</c:v>
                </c:pt>
                <c:pt idx="5">
                  <c:v>66198181.870000005</c:v>
                </c:pt>
                <c:pt idx="6">
                  <c:v>2930012.12</c:v>
                </c:pt>
                <c:pt idx="7">
                  <c:v>8282155.7300000004</c:v>
                </c:pt>
                <c:pt idx="8">
                  <c:v>33682457.120000005</c:v>
                </c:pt>
                <c:pt idx="9">
                  <c:v>11293024.789999997</c:v>
                </c:pt>
                <c:pt idx="10">
                  <c:v>60326730.820000008</c:v>
                </c:pt>
                <c:pt idx="11">
                  <c:v>2793324.92</c:v>
                </c:pt>
                <c:pt idx="12">
                  <c:v>1779820.6</c:v>
                </c:pt>
                <c:pt idx="13">
                  <c:v>1796800</c:v>
                </c:pt>
                <c:pt idx="14">
                  <c:v>34053522.690000005</c:v>
                </c:pt>
                <c:pt idx="15">
                  <c:v>40836230.330000006</c:v>
                </c:pt>
                <c:pt idx="16">
                  <c:v>8816699.9000000004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301920"/>
        <c:axId val="191297216"/>
      </c:barChart>
      <c:catAx>
        <c:axId val="19130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1297216"/>
        <c:crosses val="autoZero"/>
        <c:auto val="1"/>
        <c:lblAlgn val="ctr"/>
        <c:lblOffset val="100"/>
        <c:noMultiLvlLbl val="0"/>
      </c:catAx>
      <c:valAx>
        <c:axId val="191297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Valor em</a:t>
                </a:r>
                <a:r>
                  <a:rPr lang="pt-BR" sz="1400" baseline="0"/>
                  <a:t> R$</a:t>
                </a:r>
                <a:endParaRPr lang="pt-BR" sz="1400"/>
              </a:p>
            </c:rich>
          </c:tx>
          <c:layout>
            <c:manualLayout>
              <c:xMode val="edge"/>
              <c:yMode val="edge"/>
              <c:x val="0"/>
              <c:y val="0.3415666455956445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91301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pt-B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C321-028D-4705-B365-37F56BA08FE8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BFD6-C4CD-4CB6-AD63-E26679AE0C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3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BFD6-C4CD-4CB6-AD63-E26679AE0C1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7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BFD6-C4CD-4CB6-AD63-E26679AE0C1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7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BFD6-C4CD-4CB6-AD63-E26679AE0C1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7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BFD6-C4CD-4CB6-AD63-E26679AE0C1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7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0E27-F00B-496B-B1FF-2D2BF6E78BE3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4F3A-24E0-4C13-82C8-7E0D8BFDD00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0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850"/>
            <a:ext cx="21637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federativo.gov.br/" TargetMode="External"/><Relationship Id="rId2" Type="http://schemas.openxmlformats.org/officeDocument/2006/relationships/hyperlink" Target="mailto:paula.losada@presidencia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9766" y="0"/>
            <a:ext cx="9173766" cy="7144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-285776"/>
            <a:ext cx="10182956" cy="73193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71802" y="5786454"/>
            <a:ext cx="4170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</a:rPr>
              <a:t>46ª Assembléia Nacional da </a:t>
            </a:r>
            <a:r>
              <a:rPr lang="pt-BR" sz="2000" dirty="0" err="1" smtClean="0">
                <a:solidFill>
                  <a:srgbClr val="FFC000"/>
                </a:solidFill>
              </a:rPr>
              <a:t>Assemae</a:t>
            </a:r>
            <a:endParaRPr lang="pt-BR" sz="2000" dirty="0" smtClean="0">
              <a:solidFill>
                <a:srgbClr val="FFC000"/>
              </a:solidFill>
            </a:endParaRPr>
          </a:p>
          <a:p>
            <a:pPr algn="ctr"/>
            <a:r>
              <a:rPr lang="pt-BR" sz="2000" dirty="0" smtClean="0">
                <a:solidFill>
                  <a:srgbClr val="FFC000"/>
                </a:solidFill>
              </a:rPr>
              <a:t> 17 de maio – Joinville, Santa Catarina.</a:t>
            </a:r>
            <a:endParaRPr lang="pt-BR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imes New Roman" pitchFamily="18" charset="0"/>
              </a:rPr>
              <a:t>Aspectos políticos da formaç</a:t>
            </a:r>
            <a:r>
              <a:rPr lang="pt-BR" altLang="ja-JP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imes New Roman" pitchFamily="18" charset="0"/>
              </a:rPr>
              <a:t>ão: </a:t>
            </a:r>
            <a:br>
              <a:rPr lang="pt-BR" altLang="ja-JP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381000" indent="-381000" algn="just" eaLnBrk="0" hangingPunct="0">
              <a:buClr>
                <a:schemeClr val="accent3">
                  <a:lumMod val="50000"/>
                </a:schemeClr>
              </a:buClr>
            </a:pPr>
            <a:endParaRPr lang="pt-BR" sz="9600" dirty="0">
              <a:latin typeface="Times New Roman" pitchFamily="18" charset="0"/>
            </a:endParaRPr>
          </a:p>
          <a:p>
            <a:pPr marL="381000" indent="-381000" algn="just" eaLnBrk="0" hangingPunct="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9600" dirty="0">
                <a:latin typeface="Tahoma" pitchFamily="34" charset="0"/>
                <a:cs typeface="Times New Roman" pitchFamily="18" charset="0"/>
              </a:rPr>
              <a:t>O processo de constituiç</a:t>
            </a:r>
            <a:r>
              <a:rPr lang="pt-BR" altLang="ja-JP" sz="9600" dirty="0">
                <a:latin typeface="Tahoma" pitchFamily="34" charset="0"/>
                <a:cs typeface="ＭＳ ゴシック"/>
              </a:rPr>
              <a:t>ão de um Consórcio público implica em definir </a:t>
            </a:r>
            <a:r>
              <a:rPr lang="pt-BR" altLang="ja-JP" sz="9600" b="1" dirty="0">
                <a:latin typeface="Tahoma" pitchFamily="34" charset="0"/>
                <a:cs typeface="ＭＳ ゴシック"/>
              </a:rPr>
              <a:t>com cl</a:t>
            </a:r>
            <a:r>
              <a:rPr lang="pt-BR" sz="9600" b="1" dirty="0">
                <a:latin typeface="Tahoma" pitchFamily="34" charset="0"/>
                <a:cs typeface="Times New Roman" pitchFamily="18" charset="0"/>
              </a:rPr>
              <a:t>areza</a:t>
            </a:r>
            <a:r>
              <a:rPr lang="pt-BR" sz="9600" dirty="0">
                <a:latin typeface="Tahoma" pitchFamily="34" charset="0"/>
                <a:cs typeface="Times New Roman" pitchFamily="18" charset="0"/>
              </a:rPr>
              <a:t> objetivos e interesses comuns dos entes federados consorciados.</a:t>
            </a:r>
          </a:p>
          <a:p>
            <a:pPr marL="381000" indent="-381000" algn="just" eaLnBrk="0" hangingPunct="0">
              <a:lnSpc>
                <a:spcPct val="12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9600" dirty="0">
                <a:latin typeface="Tahoma" pitchFamily="34" charset="0"/>
                <a:cs typeface="Times New Roman" pitchFamily="18" charset="0"/>
              </a:rPr>
              <a:t>Exige processo anterior de negociaç</a:t>
            </a:r>
            <a:r>
              <a:rPr lang="pt-BR" altLang="ja-JP" sz="9600" dirty="0">
                <a:latin typeface="Tahoma" pitchFamily="34" charset="0"/>
                <a:cs typeface="ＭＳ ゴシック"/>
              </a:rPr>
              <a:t>ão</a:t>
            </a:r>
            <a:r>
              <a:rPr lang="pt-BR" sz="9600" dirty="0">
                <a:latin typeface="Tahoma" pitchFamily="34" charset="0"/>
                <a:cs typeface="Times New Roman" pitchFamily="18" charset="0"/>
              </a:rPr>
              <a:t>, articulação e </a:t>
            </a:r>
            <a:r>
              <a:rPr lang="pt-BR" sz="9600" dirty="0" err="1">
                <a:latin typeface="Tahoma" pitchFamily="34" charset="0"/>
                <a:cs typeface="Times New Roman" pitchFamily="18" charset="0"/>
              </a:rPr>
              <a:t>pactuaç</a:t>
            </a:r>
            <a:r>
              <a:rPr lang="pt-BR" altLang="ja-JP" sz="9600" dirty="0" err="1">
                <a:latin typeface="Tahoma" pitchFamily="34" charset="0"/>
                <a:cs typeface="ＭＳ ゴシック"/>
              </a:rPr>
              <a:t>ão</a:t>
            </a:r>
            <a:r>
              <a:rPr lang="pt-BR" sz="9600" dirty="0">
                <a:latin typeface="Tahoma" pitchFamily="34" charset="0"/>
                <a:cs typeface="Times New Roman" pitchFamily="18" charset="0"/>
              </a:rPr>
              <a:t>  entre os representantes do poder executivo de cada ente consorciado.</a:t>
            </a:r>
          </a:p>
          <a:p>
            <a:pPr marL="381000" indent="-381000" algn="just" eaLnBrk="0" hangingPunct="0">
              <a:lnSpc>
                <a:spcPct val="120000"/>
              </a:lnSpc>
              <a:spcAft>
                <a:spcPct val="400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9600" dirty="0">
                <a:latin typeface="Tahoma" pitchFamily="34" charset="0"/>
                <a:cs typeface="Times New Roman" pitchFamily="18" charset="0"/>
              </a:rPr>
              <a:t>O acordo celebrado entre os entes consorciados dever</a:t>
            </a:r>
            <a:r>
              <a:rPr lang="pt-BR" altLang="ja-JP" sz="9600" dirty="0">
                <a:latin typeface="Tahoma" pitchFamily="34" charset="0"/>
                <a:cs typeface="ＭＳ ゴシック"/>
              </a:rPr>
              <a:t>á</a:t>
            </a:r>
            <a:r>
              <a:rPr lang="pt-BR" sz="9600" dirty="0">
                <a:latin typeface="Tahoma" pitchFamily="34" charset="0"/>
                <a:cs typeface="Times New Roman" pitchFamily="18" charset="0"/>
              </a:rPr>
              <a:t> ser aprovado pelas respectivas casas legislativas.</a:t>
            </a:r>
          </a:p>
        </p:txBody>
      </p:sp>
    </p:spTree>
    <p:extLst>
      <p:ext uri="{BB962C8B-B14F-4D97-AF65-F5344CB8AC3E}">
        <p14:creationId xmlns:p14="http://schemas.microsoft.com/office/powerpoint/2010/main" val="17815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5413"/>
            <a:ext cx="8496944" cy="56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Longo caminho... </a:t>
            </a:r>
            <a:r>
              <a:rPr lang="pt-BR" altLang="pt-BR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altLang="pt-BR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t-BR" sz="24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Evolução histórica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20036848"/>
              </p:ext>
            </p:extLst>
          </p:nvPr>
        </p:nvGraphicFramePr>
        <p:xfrm>
          <a:off x="467544" y="1214422"/>
          <a:ext cx="8137723" cy="49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67544" y="6319391"/>
            <a:ext cx="300036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050" dirty="0" smtClean="0">
                <a:latin typeface="Tahoma" pitchFamily="34" charset="0"/>
                <a:cs typeface="Tahoma" pitchFamily="34" charset="0"/>
              </a:rPr>
              <a:t>Receita Federal (12/04/2016)</a:t>
            </a:r>
            <a:endParaRPr lang="pt-BR" sz="1050" dirty="0">
              <a:latin typeface="Tahoma" pitchFamily="34" charset="0"/>
              <a:cs typeface="Tahoma" pitchFamily="34" charset="0"/>
            </a:endParaRPr>
          </a:p>
          <a:p>
            <a:endParaRPr lang="pt-BR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Incidência por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Região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1115616" y="5708362"/>
            <a:ext cx="30003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050" dirty="0" smtClean="0">
                <a:latin typeface="Tahoma" pitchFamily="34" charset="0"/>
                <a:cs typeface="Tahoma" pitchFamily="34" charset="0"/>
              </a:rPr>
              <a:t>Receita Federal (12/04/2016)</a:t>
            </a:r>
            <a:endParaRPr lang="pt-BR" sz="1050" dirty="0">
              <a:latin typeface="Tahoma" pitchFamily="34" charset="0"/>
              <a:cs typeface="Tahoma" pitchFamily="34" charset="0"/>
            </a:endParaRPr>
          </a:p>
          <a:p>
            <a:endParaRPr lang="pt-BR" dirty="0">
              <a:latin typeface="Rockwell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9156789"/>
              </p:ext>
            </p:extLst>
          </p:nvPr>
        </p:nvGraphicFramePr>
        <p:xfrm>
          <a:off x="800100" y="1471612"/>
          <a:ext cx="75438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5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1282154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/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Incidência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por setor de atuação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539552" y="5985361"/>
            <a:ext cx="30003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050" dirty="0" smtClean="0">
                <a:latin typeface="Tahoma" pitchFamily="34" charset="0"/>
                <a:cs typeface="Tahoma" pitchFamily="34" charset="0"/>
              </a:rPr>
              <a:t>Receita Federal (12/04/2016)</a:t>
            </a:r>
            <a:endParaRPr lang="pt-BR" sz="1050" dirty="0">
              <a:latin typeface="Tahoma" pitchFamily="34" charset="0"/>
              <a:cs typeface="Tahoma" pitchFamily="34" charset="0"/>
            </a:endParaRPr>
          </a:p>
          <a:p>
            <a:endParaRPr lang="pt-BR" dirty="0">
              <a:latin typeface="Rockwell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7119"/>
              </p:ext>
            </p:extLst>
          </p:nvPr>
        </p:nvGraphicFramePr>
        <p:xfrm>
          <a:off x="539552" y="1287443"/>
          <a:ext cx="8296597" cy="523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6452617" cy="56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43041" cy="4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03848" y="735087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Transferências Voluntarias da União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320277"/>
            <a:ext cx="2842245" cy="53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37319" y="6093296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100" dirty="0" err="1">
                <a:latin typeface="Tahoma" pitchFamily="34" charset="0"/>
                <a:cs typeface="Tahoma" pitchFamily="34" charset="0"/>
              </a:rPr>
              <a:t>Siconv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100" dirty="0" smtClean="0">
                <a:latin typeface="Tahoma" pitchFamily="34" charset="0"/>
                <a:cs typeface="Tahoma" pitchFamily="34" charset="0"/>
              </a:rPr>
              <a:t>(16/maio/2016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Transferências Voluntárias da União por UF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40696" y="6093296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100" dirty="0" err="1">
                <a:latin typeface="Tahoma" pitchFamily="34" charset="0"/>
                <a:cs typeface="Tahoma" pitchFamily="34" charset="0"/>
              </a:rPr>
              <a:t>Siconv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100" dirty="0" smtClean="0">
                <a:latin typeface="Tahoma" pitchFamily="34" charset="0"/>
                <a:cs typeface="Tahoma" pitchFamily="34" charset="0"/>
              </a:rPr>
              <a:t>(16/maio/2016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67543" y="1628801"/>
          <a:ext cx="8352931" cy="4464494"/>
        </p:xfrm>
        <a:graphic>
          <a:graphicData uri="http://schemas.openxmlformats.org/drawingml/2006/table">
            <a:tbl>
              <a:tblPr/>
              <a:tblGrid>
                <a:gridCol w="864097"/>
                <a:gridCol w="1289999"/>
                <a:gridCol w="991814"/>
                <a:gridCol w="1224270"/>
                <a:gridCol w="1441229"/>
                <a:gridCol w="1441229"/>
                <a:gridCol w="1100293"/>
              </a:tblGrid>
              <a:tr h="572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Qtd Instrumentos Assinados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Valor Global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Valor Repasse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Valor Empenhado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Valor Desembolsado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Saldo em Conta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603.843.129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586.875.260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473.746.634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341.869.304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25.166.692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75.845.067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74.176.156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64.610.549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44.342.348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238.231.794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235.839.791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184.187.874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146.621.406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16.501.343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6.565.915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6.303.278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9.708.512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9.514.342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3.144.342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702.881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637.915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737.822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66.198.182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64.320.321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53.949.094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45.283.254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3.438.664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2.930.012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2.767.678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2.779.094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901.840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765.322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8.282.156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8.120.279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4.520.279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2.199.028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54.353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33.682.457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32.721.406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27.670.957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20.490.866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23.159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11.293.025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11.113.025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11.113.025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5.773.947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913.771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60.326.731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57.634.831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49.059.903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41.918.172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2.170.582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2.793.325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2.737.458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2.737.458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2.737.458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1.779.821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1.748.224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1.748.224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540.890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162.429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1.796.800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1.733.056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1.733.056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1.733.056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427.025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34.053.523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32.311.111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30.278.062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19.206.065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634.303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40.836.230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39.005.072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30.775.580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7.019.657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40.571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8.816.700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6.191.316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4.701.316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3.101.316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35.170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>
              <a:defRPr lang="pt-BR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Transferências Voluntárias da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União</a:t>
            </a:r>
            <a:b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</a:br>
            <a:r>
              <a:rPr lang="pt-BR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(Valor </a:t>
            </a:r>
            <a:r>
              <a:rPr lang="pt-BR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Global por </a:t>
            </a:r>
            <a:r>
              <a:rPr lang="pt-BR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UF)</a:t>
            </a:r>
            <a:endParaRPr lang="pt-BR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6093296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ahoma" pitchFamily="34" charset="0"/>
                <a:cs typeface="Tahoma" pitchFamily="34" charset="0"/>
              </a:rPr>
              <a:t>Fonte: </a:t>
            </a:r>
            <a:r>
              <a:rPr lang="pt-BR" sz="1100" dirty="0" err="1">
                <a:latin typeface="Tahoma" pitchFamily="34" charset="0"/>
                <a:cs typeface="Tahoma" pitchFamily="34" charset="0"/>
              </a:rPr>
              <a:t>Siconv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100" dirty="0" smtClean="0">
                <a:latin typeface="Tahoma" pitchFamily="34" charset="0"/>
                <a:cs typeface="Tahoma" pitchFamily="34" charset="0"/>
              </a:rPr>
              <a:t>(16/maio/2016</a:t>
            </a:r>
            <a:r>
              <a:rPr lang="pt-BR" sz="11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Federação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trina</a:t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0285" y="146917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ahoma" pitchFamily="34" charset="0"/>
              </a:rPr>
              <a:t>Insuficientes mecanismos de articulação federativa </a:t>
            </a:r>
          </a:p>
          <a:p>
            <a:pPr algn="ctr"/>
            <a:endParaRPr lang="pt-BR" sz="24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28688" y="3573129"/>
            <a:ext cx="7603907" cy="2376238"/>
            <a:chOff x="31" y="1536"/>
            <a:chExt cx="5722" cy="189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" y="1536"/>
              <a:ext cx="2465" cy="18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</a:rPr>
                <a:t>DITADURA</a:t>
              </a: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</a:rPr>
                <a:t>ESTADO CENTRAL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52" y="1536"/>
              <a:ext cx="2601" cy="1896"/>
            </a:xfrm>
            <a:prstGeom prst="rect">
              <a:avLst/>
            </a:prstGeom>
            <a:solidFill>
              <a:srgbClr val="C00000"/>
            </a:solidFill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b="1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 smtClean="0">
                  <a:solidFill>
                    <a:schemeClr val="bg1"/>
                  </a:solidFill>
                  <a:latin typeface="Verdana" pitchFamily="34" charset="0"/>
                </a:rPr>
                <a:t>DEMOCRATIZAÇÃO</a:t>
              </a:r>
              <a:endParaRPr lang="en-GB" b="1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chemeClr val="bg1"/>
                  </a:solidFill>
                  <a:latin typeface="Verdana" pitchFamily="34" charset="0"/>
                </a:rPr>
                <a:t>DESCENTRALIZAÇÃO</a:t>
              </a:r>
            </a:p>
            <a:p>
              <a:pPr algn="ctr" defTabSz="449263" eaLnBrk="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dirty="0">
                  <a:solidFill>
                    <a:schemeClr val="bg1"/>
                  </a:solidFill>
                  <a:latin typeface="Verdana" pitchFamily="34" charset="0"/>
                </a:rPr>
                <a:t>CONTROLE PÚBLICO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44" y="2016"/>
              <a:ext cx="62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8000" dirty="0">
                  <a:latin typeface="Rockwell" pitchFamily="18" charset="0"/>
                </a:rPr>
                <a:t>X</a:t>
              </a:r>
            </a:p>
          </p:txBody>
        </p:sp>
      </p:grpSp>
      <p:sp>
        <p:nvSpPr>
          <p:cNvPr id="9" name="Seta em curva para baixo 8"/>
          <p:cNvSpPr/>
          <p:nvPr/>
        </p:nvSpPr>
        <p:spPr>
          <a:xfrm>
            <a:off x="3214688" y="2780928"/>
            <a:ext cx="2857500" cy="714375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buNone/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Obrigada!</a:t>
            </a:r>
          </a:p>
          <a:p>
            <a:pPr marL="0" indent="0" algn="ctr" eaLnBrk="0" hangingPunct="0">
              <a:buNone/>
              <a:defRPr/>
            </a:pPr>
            <a:endParaRPr lang="pt-BR" b="1" dirty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marL="0" indent="0" algn="ctr" eaLnBrk="0" hangingPunct="0">
              <a:buNone/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Paula Ravanelli Losada</a:t>
            </a:r>
          </a:p>
          <a:p>
            <a:pPr marL="0" indent="0" algn="ctr" eaLnBrk="0" hangingPunct="0">
              <a:buNone/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hlinkClick r:id="rId2"/>
              </a:rPr>
              <a:t>paula.losada@presidencia.gov.br</a:t>
            </a:r>
            <a:endParaRPr lang="pt-BR" sz="28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marL="0" indent="0" algn="ctr" eaLnBrk="0" hangingPunct="0">
              <a:buNone/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marL="0" indent="0" algn="ctr" eaLnBrk="0" hangingPunct="0">
              <a:buNone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+</a:t>
            </a:r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Info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: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hlinkClick r:id="rId3"/>
              </a:rPr>
              <a:t>www.portalfederativo.gov.br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marL="0" indent="0" algn="ctr" eaLnBrk="0" hangingPunct="0">
              <a:buNone/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Federação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trina</a:t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ct val="60000"/>
              </a:spcBef>
              <a:buClr>
                <a:schemeClr val="tx2"/>
              </a:buClr>
              <a:buSzPct val="60000"/>
              <a:buNone/>
            </a:pPr>
            <a:r>
              <a:rPr lang="pt-BR" sz="2400" dirty="0" smtClean="0">
                <a:latin typeface="Tahoma" pitchFamily="34" charset="0"/>
                <a:ea typeface="ＭＳ Ｐゴシック" pitchFamily="34" charset="-128"/>
              </a:rPr>
              <a:t>A </a:t>
            </a: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execução das políticas públicas exige a </a:t>
            </a:r>
            <a:r>
              <a:rPr lang="pt-BR" sz="2400" dirty="0" smtClean="0">
                <a:latin typeface="Tahoma" pitchFamily="34" charset="0"/>
                <a:ea typeface="ＭＳ Ｐゴシック" pitchFamily="34" charset="-128"/>
              </a:rPr>
              <a:t>descentralização</a:t>
            </a:r>
          </a:p>
          <a:p>
            <a:pPr algn="just">
              <a:spcBef>
                <a:spcPct val="60000"/>
              </a:spcBef>
              <a:buClr>
                <a:schemeClr val="tx2"/>
              </a:buClr>
              <a:buSzPct val="60000"/>
              <a:buNone/>
            </a:pPr>
            <a:r>
              <a:rPr lang="pt-BR" sz="2400" dirty="0" smtClean="0">
                <a:latin typeface="Tahoma" pitchFamily="34" charset="0"/>
                <a:ea typeface="ＭＳ Ｐゴシック" pitchFamily="34" charset="-128"/>
              </a:rPr>
              <a:t>dos </a:t>
            </a: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níveis maiores de governo e a articulação da </a:t>
            </a:r>
            <a:r>
              <a:rPr lang="pt-BR" sz="2400" dirty="0" smtClean="0">
                <a:latin typeface="Tahoma" pitchFamily="34" charset="0"/>
                <a:ea typeface="ＭＳ Ｐゴシック" pitchFamily="34" charset="-128"/>
              </a:rPr>
              <a:t>atuação</a:t>
            </a:r>
          </a:p>
          <a:p>
            <a:pPr algn="just">
              <a:spcBef>
                <a:spcPct val="60000"/>
              </a:spcBef>
              <a:buClr>
                <a:schemeClr val="tx2"/>
              </a:buClr>
              <a:buSzPct val="60000"/>
              <a:buNone/>
            </a:pPr>
            <a:r>
              <a:rPr lang="pt-BR" sz="2400" dirty="0" smtClean="0">
                <a:latin typeface="Tahoma" pitchFamily="34" charset="0"/>
                <a:ea typeface="ＭＳ Ｐゴシック" pitchFamily="34" charset="-128"/>
              </a:rPr>
              <a:t>dos </a:t>
            </a: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níveis menores. Isso pode se dar: </a:t>
            </a:r>
          </a:p>
          <a:p>
            <a:pPr lvl="1" algn="just">
              <a:lnSpc>
                <a:spcPct val="120000"/>
              </a:lnSpc>
              <a:spcBef>
                <a:spcPct val="60000"/>
              </a:spcBef>
              <a:buClr>
                <a:schemeClr val="accent3">
                  <a:lumMod val="50000"/>
                </a:schemeClr>
              </a:buClr>
              <a:buSzPct val="60000"/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em razão </a:t>
            </a:r>
            <a:r>
              <a:rPr lang="pt-BR" sz="2400" b="1" dirty="0">
                <a:latin typeface="Tahoma" pitchFamily="34" charset="0"/>
                <a:ea typeface="ＭＳ Ｐゴシック" pitchFamily="34" charset="-128"/>
              </a:rPr>
              <a:t>de escala </a:t>
            </a: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(quando, por ex.,  Municípios pequenos se reúnem para efetuar compras compartilhadas) ou,</a:t>
            </a:r>
          </a:p>
          <a:p>
            <a:pPr lvl="1" algn="just">
              <a:lnSpc>
                <a:spcPct val="120000"/>
              </a:lnSpc>
              <a:spcBef>
                <a:spcPct val="60000"/>
              </a:spcBef>
              <a:buClr>
                <a:schemeClr val="accent3">
                  <a:lumMod val="50000"/>
                </a:schemeClr>
              </a:buClr>
              <a:buSzPct val="60000"/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pela necessidade </a:t>
            </a:r>
            <a:r>
              <a:rPr lang="pt-BR" sz="2400" b="1" dirty="0">
                <a:latin typeface="Tahoma" pitchFamily="34" charset="0"/>
                <a:ea typeface="ＭＳ Ｐゴシック" pitchFamily="34" charset="-128"/>
              </a:rPr>
              <a:t>de coordenação </a:t>
            </a:r>
            <a:r>
              <a:rPr lang="pt-BR" sz="2400" dirty="0">
                <a:latin typeface="Tahoma" pitchFamily="34" charset="0"/>
                <a:ea typeface="ＭＳ Ｐゴシック" pitchFamily="34" charset="-128"/>
              </a:rPr>
              <a:t>entre políticas públicas (como no caso da Regiões Metropolitanas ou Aglomerações Urbanas).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678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Federação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trina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AutoShape 1030"/>
          <p:cNvSpPr>
            <a:spLocks/>
          </p:cNvSpPr>
          <p:nvPr/>
        </p:nvSpPr>
        <p:spPr bwMode="auto">
          <a:xfrm>
            <a:off x="1979712" y="1628800"/>
            <a:ext cx="381000" cy="4419600"/>
          </a:xfrm>
          <a:prstGeom prst="leftBrace">
            <a:avLst>
              <a:gd name="adj1" fmla="val 9666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pt-BR">
              <a:latin typeface="Rockwell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3469268"/>
            <a:ext cx="163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 eaLnBrk="0" hangingPunct="0"/>
            <a:r>
              <a:rPr lang="pt-BR" sz="1600" b="1" dirty="0" smtClean="0">
                <a:latin typeface="Tahoma" pitchFamily="34" charset="0"/>
              </a:rPr>
              <a:t>Instrumentos  </a:t>
            </a:r>
            <a:endParaRPr lang="pt-BR" sz="1600" b="1" dirty="0">
              <a:latin typeface="Tahoma" pitchFamily="34" charset="0"/>
            </a:endParaRPr>
          </a:p>
          <a:p>
            <a:pPr marL="609600" indent="-609600" algn="ctr" eaLnBrk="0" hangingPunct="0"/>
            <a:r>
              <a:rPr lang="pt-BR" sz="1600" b="1" dirty="0" smtClean="0">
                <a:latin typeface="Tahoma" pitchFamily="34" charset="0"/>
              </a:rPr>
              <a:t>Cooperação</a:t>
            </a:r>
            <a:endParaRPr lang="pt-BR" sz="1600" b="1" dirty="0">
              <a:latin typeface="Tahoma" pitchFamily="34" charset="0"/>
            </a:endParaRPr>
          </a:p>
          <a:p>
            <a:pPr marL="609600" indent="-609600" algn="ctr" eaLnBrk="0" hangingPunct="0"/>
            <a:r>
              <a:rPr lang="pt-BR" sz="1600" b="1" dirty="0" smtClean="0">
                <a:latin typeface="Tahoma" pitchFamily="34" charset="0"/>
              </a:rPr>
              <a:t>Federativa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141277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		</a:t>
            </a:r>
            <a:r>
              <a:rPr lang="pt-BR" b="1" dirty="0"/>
              <a:t>	      </a:t>
            </a:r>
            <a:r>
              <a:rPr lang="pt-BR" b="1" dirty="0">
                <a:latin typeface="Tahoma" pitchFamily="34" charset="0"/>
              </a:rPr>
              <a:t>reuniões informais</a:t>
            </a:r>
          </a:p>
          <a:p>
            <a:r>
              <a:rPr lang="pt-BR" b="1" dirty="0" smtClean="0"/>
              <a:t>      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19168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ahoma" pitchFamily="34" charset="0"/>
              </a:rPr>
              <a:t>			     convênios e consórcios administrativos</a:t>
            </a: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299695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0" hangingPunct="0"/>
            <a:r>
              <a:rPr lang="pt-BR" b="1" dirty="0">
                <a:latin typeface="Tahoma" pitchFamily="34" charset="0"/>
              </a:rPr>
              <a:t>participação em </a:t>
            </a:r>
            <a:r>
              <a:rPr lang="pt-BR" b="1" dirty="0" smtClean="0">
                <a:latin typeface="Tahoma" pitchFamily="34" charset="0"/>
              </a:rPr>
              <a:t>órgãos colegiados de </a:t>
            </a:r>
          </a:p>
          <a:p>
            <a:pPr marL="609600" indent="-609600" eaLnBrk="0" hangingPunct="0"/>
            <a:r>
              <a:rPr lang="pt-BR" b="1" dirty="0" smtClean="0">
                <a:latin typeface="Tahoma" pitchFamily="34" charset="0"/>
              </a:rPr>
              <a:t>Outros entes consórcios </a:t>
            </a:r>
            <a:r>
              <a:rPr lang="pt-BR" b="1" dirty="0">
                <a:latin typeface="Tahoma" pitchFamily="34" charset="0"/>
              </a:rPr>
              <a:t>de direito privado</a:t>
            </a:r>
          </a:p>
          <a:p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55776" y="41490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ahoma" pitchFamily="34" charset="0"/>
              </a:rPr>
              <a:t>empresas cujo capital pertença a mais de </a:t>
            </a:r>
            <a:r>
              <a:rPr lang="pt-BR" b="1" dirty="0" smtClean="0">
                <a:latin typeface="Tahoma" pitchFamily="34" charset="0"/>
              </a:rPr>
              <a:t>um </a:t>
            </a:r>
            <a:r>
              <a:rPr lang="pt-BR" b="1" dirty="0">
                <a:latin typeface="Tahoma" pitchFamily="34" charset="0"/>
              </a:rPr>
              <a:t>ente federativo</a:t>
            </a:r>
            <a:endParaRPr lang="en-US" b="1" dirty="0">
              <a:latin typeface="Tahoma" pitchFamily="34" charset="0"/>
            </a:endParaRP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55776" y="50131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ahoma" pitchFamily="34" charset="0"/>
              </a:rPr>
              <a:t>convênios </a:t>
            </a:r>
            <a:r>
              <a:rPr lang="pt-BR" b="1" dirty="0">
                <a:latin typeface="Tahoma" pitchFamily="34" charset="0"/>
              </a:rPr>
              <a:t>de cooperação</a:t>
            </a:r>
          </a:p>
          <a:p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538599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Tahoma" pitchFamily="34" charset="0"/>
              </a:rPr>
              <a:t>			      </a:t>
            </a:r>
            <a:r>
              <a:rPr lang="pt-BR" b="1" dirty="0">
                <a:solidFill>
                  <a:srgbClr val="FF0000"/>
                </a:solidFill>
                <a:latin typeface="Tahoma" pitchFamily="34" charset="0"/>
              </a:rPr>
              <a:t>consórcios públicos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8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Consórcios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Públicos</a:t>
            </a: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 </a:t>
            </a:r>
            <a:b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</a:b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1000" indent="-381000" algn="just" eaLnBrk="0" hangingPunct="0">
              <a:lnSpc>
                <a:spcPct val="120000"/>
              </a:lnSpc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3100" dirty="0">
                <a:latin typeface="Tahoma" pitchFamily="34" charset="0"/>
                <a:cs typeface="Tahoma" pitchFamily="34" charset="0"/>
              </a:rPr>
              <a:t>São parcerias formadas por dois ou mais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entes da federação</a:t>
            </a:r>
            <a:r>
              <a:rPr lang="pt-BR" sz="3100" dirty="0">
                <a:latin typeface="Tahoma" pitchFamily="34" charset="0"/>
                <a:cs typeface="Tahoma" pitchFamily="34" charset="0"/>
              </a:rPr>
              <a:t>, para a realização de objetivos de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interesse comum</a:t>
            </a:r>
          </a:p>
          <a:p>
            <a:pPr marL="381000" indent="-381000" algn="just" eaLnBrk="0" hangingPunct="0">
              <a:lnSpc>
                <a:spcPct val="120000"/>
              </a:lnSpc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3100" dirty="0">
                <a:latin typeface="Tahoma" pitchFamily="34" charset="0"/>
                <a:cs typeface="Tahoma" pitchFamily="34" charset="0"/>
              </a:rPr>
              <a:t>Eles têm origem nas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associações </a:t>
            </a:r>
            <a:r>
              <a:rPr lang="pt-BR" sz="3100" b="1" dirty="0" smtClean="0">
                <a:latin typeface="Tahoma" pitchFamily="34" charset="0"/>
                <a:cs typeface="Tahoma" pitchFamily="34" charset="0"/>
              </a:rPr>
              <a:t>de municípios</a:t>
            </a:r>
            <a:r>
              <a:rPr lang="pt-BR" sz="3100" dirty="0" smtClean="0">
                <a:latin typeface="Tahoma" pitchFamily="34" charset="0"/>
                <a:cs typeface="Tahoma" pitchFamily="34" charset="0"/>
              </a:rPr>
              <a:t>,  segundo IBGE mais de 2.000 municípios já estavam consorciados quando da aprovação da Lei.</a:t>
            </a:r>
            <a:endParaRPr lang="pt-BR" sz="3100" dirty="0">
              <a:latin typeface="Tahoma" pitchFamily="34" charset="0"/>
              <a:cs typeface="Tahoma" pitchFamily="34" charset="0"/>
            </a:endParaRPr>
          </a:p>
          <a:p>
            <a:pPr marL="381000" indent="-381000" algn="just" eaLnBrk="0" hangingPunct="0">
              <a:lnSpc>
                <a:spcPct val="120000"/>
              </a:lnSpc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3100" dirty="0">
                <a:latin typeface="Tahoma" pitchFamily="34" charset="0"/>
                <a:cs typeface="Tahoma" pitchFamily="34" charset="0"/>
              </a:rPr>
              <a:t>Porém, faltava a regulamentação </a:t>
            </a:r>
            <a:r>
              <a:rPr lang="pt-BR" sz="3100" dirty="0" smtClean="0">
                <a:latin typeface="Tahoma" pitchFamily="34" charset="0"/>
                <a:cs typeface="Tahoma" pitchFamily="34" charset="0"/>
              </a:rPr>
              <a:t>dos </a:t>
            </a:r>
            <a:r>
              <a:rPr lang="pt-BR" sz="3100" dirty="0">
                <a:latin typeface="Tahoma" pitchFamily="34" charset="0"/>
                <a:cs typeface="Tahoma" pitchFamily="34" charset="0"/>
              </a:rPr>
              <a:t>consórcios para garantir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regras claras </a:t>
            </a:r>
            <a:r>
              <a:rPr lang="pt-BR" sz="3100" dirty="0">
                <a:latin typeface="Tahoma" pitchFamily="34" charset="0"/>
                <a:cs typeface="Tahoma" pitchFamily="34" charset="0"/>
              </a:rPr>
              <a:t>e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segurança jurídica </a:t>
            </a:r>
            <a:r>
              <a:rPr lang="pt-BR" sz="3100" dirty="0">
                <a:latin typeface="Tahoma" pitchFamily="34" charset="0"/>
                <a:cs typeface="Tahoma" pitchFamily="34" charset="0"/>
              </a:rPr>
              <a:t>para aqueles que já estão em funcionamento e estimular a formação de novas parcerias.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0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Características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 eaLnBrk="0" hangingPunct="0">
              <a:lnSpc>
                <a:spcPct val="120000"/>
              </a:lnSpc>
              <a:buClr>
                <a:schemeClr val="accent3">
                  <a:lumMod val="50000"/>
                </a:schemeClr>
              </a:buClr>
              <a:buSzPct val="60000"/>
              <a:buNone/>
              <a:defRPr/>
            </a:pPr>
            <a:r>
              <a:rPr lang="pt-BR" sz="9600" b="1" dirty="0">
                <a:solidFill>
                  <a:srgbClr val="7988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9600" dirty="0" smtClean="0">
                <a:latin typeface="Tahoma" pitchFamily="34" charset="0"/>
                <a:cs typeface="Tahoma" pitchFamily="34" charset="0"/>
              </a:rPr>
              <a:t>Pessoa jurídica de direito público, quando se constituir numa </a:t>
            </a:r>
            <a:r>
              <a:rPr lang="pt-BR" sz="9600" b="1" dirty="0" smtClean="0">
                <a:latin typeface="Tahoma" pitchFamily="34" charset="0"/>
                <a:cs typeface="Tahoma" pitchFamily="34" charset="0"/>
              </a:rPr>
              <a:t>Associação</a:t>
            </a:r>
            <a:r>
              <a:rPr lang="pt-BR" altLang="ja-JP" sz="9600" b="1" dirty="0" smtClean="0">
                <a:latin typeface="Tahoma" pitchFamily="34" charset="0"/>
                <a:cs typeface="Tahoma" pitchFamily="34" charset="0"/>
              </a:rPr>
              <a:t> Pública</a:t>
            </a:r>
            <a:r>
              <a:rPr lang="pt-BR" altLang="ja-JP" sz="9600" dirty="0" smtClean="0">
                <a:latin typeface="Tahoma" pitchFamily="34" charset="0"/>
                <a:cs typeface="Tahoma" pitchFamily="34" charset="0"/>
              </a:rPr>
              <a:t>, espécie de autarquia </a:t>
            </a:r>
            <a:r>
              <a:rPr lang="pt-BR" altLang="ja-JP" sz="9600" dirty="0" err="1" smtClean="0">
                <a:latin typeface="Tahoma" pitchFamily="34" charset="0"/>
                <a:cs typeface="Tahoma" pitchFamily="34" charset="0"/>
              </a:rPr>
              <a:t>interfederativa</a:t>
            </a:r>
            <a:r>
              <a:rPr lang="pt-BR" altLang="ja-JP" sz="9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381000" indent="-381000" algn="just" eaLnBrk="0" hangingPunct="0">
              <a:lnSpc>
                <a:spcPct val="120000"/>
              </a:lnSpc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9600" dirty="0" smtClean="0">
                <a:latin typeface="Tahoma" pitchFamily="34" charset="0"/>
                <a:cs typeface="Tahoma" pitchFamily="34" charset="0"/>
              </a:rPr>
              <a:t>Pessoa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jurídica de direito privado, quando tomar a forma de </a:t>
            </a:r>
            <a:r>
              <a:rPr lang="pt-BR" sz="9600" b="1" dirty="0">
                <a:latin typeface="Tahoma" pitchFamily="34" charset="0"/>
                <a:cs typeface="Tahoma" pitchFamily="34" charset="0"/>
              </a:rPr>
              <a:t>Associação Civil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sem fins econômicos.</a:t>
            </a:r>
          </a:p>
          <a:p>
            <a:pPr marL="381000" indent="-381000" algn="just" eaLnBrk="0" hangingPunct="0">
              <a:lnSpc>
                <a:spcPct val="120000"/>
              </a:lnSpc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9600" dirty="0" smtClean="0">
                <a:latin typeface="Tahoma" pitchFamily="34" charset="0"/>
                <a:cs typeface="Tahoma" pitchFamily="34" charset="0"/>
              </a:rPr>
              <a:t>Independentemente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de sua natureza jurídica, o Cons</a:t>
            </a:r>
            <a:r>
              <a:rPr lang="pt-BR" altLang="ja-JP" sz="9600" dirty="0">
                <a:latin typeface="Tahoma" pitchFamily="34" charset="0"/>
                <a:cs typeface="Tahoma" pitchFamily="34" charset="0"/>
              </a:rPr>
              <a:t>órcio Público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será regido pelos preceitos da </a:t>
            </a:r>
            <a:r>
              <a:rPr lang="pt-BR" sz="9600" b="1" dirty="0">
                <a:latin typeface="Tahoma" pitchFamily="34" charset="0"/>
                <a:cs typeface="Tahoma" pitchFamily="34" charset="0"/>
              </a:rPr>
              <a:t>Administração Pública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e da </a:t>
            </a:r>
            <a:r>
              <a:rPr lang="pt-BR" sz="9600" b="1" dirty="0">
                <a:latin typeface="Tahoma" pitchFamily="34" charset="0"/>
                <a:cs typeface="Tahoma" pitchFamily="34" charset="0"/>
              </a:rPr>
              <a:t>Gestão Fiscal </a:t>
            </a:r>
            <a:r>
              <a:rPr lang="pt-BR" sz="9600" dirty="0">
                <a:latin typeface="Tahoma" pitchFamily="34" charset="0"/>
                <a:cs typeface="Tahoma" pitchFamily="34" charset="0"/>
              </a:rPr>
              <a:t>e integrará a administração indireta de todos os entes da Federação.</a:t>
            </a:r>
          </a:p>
          <a:p>
            <a:pPr marL="482600" indent="-482600" algn="just" eaLnBrk="0" hangingPunct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pt-BR" sz="8400" b="1" dirty="0">
              <a:latin typeface="Tahoma" pitchFamily="34" charset="0"/>
              <a:cs typeface="Times New Roman" pitchFamily="18" charset="0"/>
            </a:endParaRP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  <a:defRPr/>
            </a:pPr>
            <a:r>
              <a:rPr lang="pt-BR" sz="8400" b="1" dirty="0">
                <a:latin typeface="Times New Roman" pitchFamily="18" charset="0"/>
              </a:rPr>
              <a:t> </a:t>
            </a:r>
            <a:endParaRPr lang="pt-BR" sz="8400" dirty="0">
              <a:latin typeface="Times New Roman" pitchFamily="18" charset="0"/>
            </a:endParaRPr>
          </a:p>
          <a:p>
            <a:pPr marL="482600" indent="-482600" algn="just" eaLnBrk="0" hangingPunct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pt-BR" sz="8400" b="1" dirty="0">
              <a:latin typeface="Tahoma" pitchFamily="34" charset="0"/>
              <a:cs typeface="Times New Roman" pitchFamily="18" charset="0"/>
            </a:endParaRPr>
          </a:p>
          <a:p>
            <a:pPr marL="482600" indent="-482600" algn="just" eaLnBrk="0" hangingPunct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pt-BR" sz="8400" b="1" dirty="0">
              <a:latin typeface="Tahoma" pitchFamily="34" charset="0"/>
              <a:cs typeface="Times New Roman" pitchFamily="18" charset="0"/>
            </a:endParaRPr>
          </a:p>
          <a:p>
            <a:pPr marL="482600" indent="-482600" algn="just" eaLnBrk="0" hangingPunct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pt-BR" sz="8400" b="1" dirty="0">
              <a:latin typeface="Tahoma" pitchFamily="34" charset="0"/>
              <a:cs typeface="Times New Roman" pitchFamily="18" charset="0"/>
            </a:endParaRPr>
          </a:p>
          <a:p>
            <a:pPr marL="482600" indent="-482600" algn="just" eaLnBrk="0" hangingPunct="0">
              <a:buClr>
                <a:schemeClr val="accent3">
                  <a:lumMod val="50000"/>
                </a:schemeClr>
              </a:buClr>
              <a:defRPr/>
            </a:pPr>
            <a:endParaRPr lang="pt-BR" altLang="ja-JP" sz="8400" dirty="0">
              <a:latin typeface="Tahoma" pitchFamily="34" charset="0"/>
              <a:cs typeface="Tahoma" pitchFamily="34" charset="0"/>
            </a:endParaRPr>
          </a:p>
          <a:p>
            <a:endParaRPr lang="pt-BR" sz="8400" dirty="0"/>
          </a:p>
        </p:txBody>
      </p:sp>
    </p:spTree>
    <p:extLst>
      <p:ext uri="{BB962C8B-B14F-4D97-AF65-F5344CB8AC3E}">
        <p14:creationId xmlns:p14="http://schemas.microsoft.com/office/powerpoint/2010/main" val="961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Características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Autofit/>
          </a:bodyPr>
          <a:lstStyle/>
          <a:p>
            <a:pPr marL="381000" indent="-381000" algn="just" eaLnBrk="0" hangingPunct="0"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200" dirty="0" smtClean="0">
                <a:latin typeface="Tahoma" pitchFamily="34" charset="0"/>
                <a:cs typeface="Tahoma" pitchFamily="34" charset="0"/>
              </a:rPr>
              <a:t>Favorece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o </a:t>
            </a:r>
            <a:r>
              <a:rPr lang="pt-BR" sz="2200" b="1" dirty="0">
                <a:latin typeface="Tahoma" pitchFamily="34" charset="0"/>
                <a:cs typeface="Tahoma" pitchFamily="34" charset="0"/>
              </a:rPr>
              <a:t>controle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altLang="ja-JP" sz="2200" dirty="0">
                <a:latin typeface="Tahoma" pitchFamily="34" charset="0"/>
                <a:cs typeface="Tahoma" pitchFamily="34" charset="0"/>
              </a:rPr>
              <a:t>sobre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 os recursos públicos colocados a disposição da cooperação intergovernamental seja pelo Ministério Público seja pelos Tribunais de Contas.</a:t>
            </a:r>
          </a:p>
          <a:p>
            <a:pPr marL="381000" indent="-381000" algn="just" eaLnBrk="0" hangingPunct="0"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200" dirty="0" smtClean="0">
                <a:latin typeface="Tahoma" pitchFamily="34" charset="0"/>
                <a:cs typeface="Tahoma" pitchFamily="34" charset="0"/>
              </a:rPr>
              <a:t>Fortalece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a </a:t>
            </a:r>
            <a:r>
              <a:rPr lang="pt-BR" sz="2200" b="1" dirty="0" err="1">
                <a:latin typeface="Tahoma" pitchFamily="34" charset="0"/>
                <a:cs typeface="Tahoma" pitchFamily="34" charset="0"/>
              </a:rPr>
              <a:t>contratualização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 entre os entes consorciados no ato da formação, da extinção ou da retirada de um dos entes consorciados.</a:t>
            </a:r>
          </a:p>
          <a:p>
            <a:pPr marL="381000" indent="-381000" algn="just" eaLnBrk="0" hangingPunct="0"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200" dirty="0" smtClean="0">
                <a:latin typeface="Tahoma" pitchFamily="34" charset="0"/>
                <a:cs typeface="Tahoma" pitchFamily="34" charset="0"/>
              </a:rPr>
              <a:t>Formaliza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as </a:t>
            </a:r>
            <a:r>
              <a:rPr lang="pt-BR" sz="2200" b="1" dirty="0">
                <a:latin typeface="Tahoma" pitchFamily="34" charset="0"/>
                <a:cs typeface="Tahoma" pitchFamily="34" charset="0"/>
              </a:rPr>
              <a:t>contribuições financeiras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e as responsabilidades assumidas (contrato de rateio)</a:t>
            </a:r>
          </a:p>
          <a:p>
            <a:pPr marL="381000" indent="-381000" algn="just" eaLnBrk="0" hangingPunct="0">
              <a:spcBef>
                <a:spcPct val="10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200" dirty="0" smtClean="0">
                <a:latin typeface="Tahoma" pitchFamily="34" charset="0"/>
                <a:cs typeface="Tahoma" pitchFamily="34" charset="0"/>
              </a:rPr>
              <a:t>Traz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maior </a:t>
            </a:r>
            <a:r>
              <a:rPr lang="pt-BR" sz="2200" b="1" dirty="0">
                <a:latin typeface="Tahoma" pitchFamily="34" charset="0"/>
                <a:cs typeface="Tahoma" pitchFamily="34" charset="0"/>
              </a:rPr>
              <a:t>segurança jur</a:t>
            </a:r>
            <a:r>
              <a:rPr lang="pt-BR" altLang="ja-JP" sz="2200" b="1" dirty="0">
                <a:latin typeface="Tahoma" pitchFamily="34" charset="0"/>
                <a:cs typeface="Tahoma" pitchFamily="34" charset="0"/>
              </a:rPr>
              <a:t>í</a:t>
            </a:r>
            <a:r>
              <a:rPr lang="pt-BR" sz="2200" b="1" dirty="0">
                <a:latin typeface="Tahoma" pitchFamily="34" charset="0"/>
                <a:cs typeface="Tahoma" pitchFamily="34" charset="0"/>
              </a:rPr>
              <a:t>dica </a:t>
            </a:r>
            <a:r>
              <a:rPr lang="pt-BR" sz="2200" dirty="0">
                <a:latin typeface="Tahoma" pitchFamily="34" charset="0"/>
                <a:cs typeface="Tahoma" pitchFamily="34" charset="0"/>
              </a:rPr>
              <a:t>ao Acordo de Cooperaç</a:t>
            </a:r>
            <a:r>
              <a:rPr lang="pt-BR" altLang="ja-JP" sz="2200" dirty="0">
                <a:latin typeface="Tahoma" pitchFamily="34" charset="0"/>
                <a:cs typeface="Tahoma" pitchFamily="34" charset="0"/>
              </a:rPr>
              <a:t>ão Federativa</a:t>
            </a:r>
            <a:endParaRPr lang="pt-BR" sz="2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179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Contexto político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  </a:t>
            </a:r>
            <a:endParaRPr lang="pt-BR" sz="24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00174"/>
            <a:ext cx="6286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>Etapas de formação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  <a:t/>
            </a:r>
            <a:br>
              <a:rPr lang="pt-BR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ＭＳ Ｐゴシック" pitchFamily="34" charset="-128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873744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7200" b="1" dirty="0" smtClean="0">
                <a:latin typeface="Tahoma" pitchFamily="34" charset="0"/>
                <a:cs typeface="Arial" pitchFamily="34" charset="0"/>
              </a:rPr>
              <a:t>ETAPA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1   -   Protocolo de Intenções</a:t>
            </a:r>
          </a:p>
          <a:p>
            <a:pPr>
              <a:lnSpc>
                <a:spcPct val="10000"/>
              </a:lnSpc>
              <a:buClr>
                <a:schemeClr val="accent3">
                  <a:lumMod val="50000"/>
                </a:schemeClr>
              </a:buClr>
            </a:pPr>
            <a:endParaRPr lang="pt-BR" sz="7200" b="1" dirty="0">
              <a:latin typeface="Tahoma" pitchFamily="34" charset="0"/>
              <a:cs typeface="Arial" pitchFamily="34" charset="0"/>
            </a:endParaRPr>
          </a:p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7200" dirty="0">
                <a:latin typeface="Tahoma" pitchFamily="34" charset="0"/>
                <a:cs typeface="Arial" pitchFamily="34" charset="0"/>
              </a:rPr>
              <a:t>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protocolo de intenções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 é o documento inicial do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consórcio público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 e seu conteúdo mínimo deve obedecer ao previsto na Lei de Consórcios Públicos.  Ele é subscrito pelos Chefes do Poder Executivo de cada um dos consorciados</a:t>
            </a:r>
          </a:p>
          <a:p>
            <a:pPr marL="0" indent="0" algn="just" eaLnBrk="0" hangingPunct="0">
              <a:buClr>
                <a:schemeClr val="accent3">
                  <a:lumMod val="50000"/>
                </a:schemeClr>
              </a:buClr>
              <a:buNone/>
            </a:pPr>
            <a:r>
              <a:rPr lang="pt-BR" sz="7200" dirty="0">
                <a:latin typeface="Tahoma" pitchFamily="34" charset="0"/>
                <a:cs typeface="Arial" pitchFamily="34" charset="0"/>
              </a:rPr>
              <a:t>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protocolo de intenções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 deverá ser publicado, para conhecimento público, especialmente da sociedade civil de cada um dos entes federativos que o subscreve </a:t>
            </a:r>
            <a:endParaRPr lang="pt-BR" sz="7200" dirty="0" smtClean="0">
              <a:latin typeface="Tahoma" pitchFamily="34" charset="0"/>
              <a:cs typeface="Arial" pitchFamily="34" charset="0"/>
            </a:endParaRPr>
          </a:p>
          <a:p>
            <a:pPr marL="0" indent="0" algn="just" eaLnBrk="0" hangingPunct="0">
              <a:buClr>
                <a:schemeClr val="accent3">
                  <a:lumMod val="50000"/>
                </a:schemeClr>
              </a:buClr>
              <a:buNone/>
            </a:pPr>
            <a:endParaRPr lang="pt-BR" sz="7200" dirty="0"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7200" b="1" dirty="0">
                <a:latin typeface="Tahoma" pitchFamily="34" charset="0"/>
                <a:cs typeface="Arial" pitchFamily="34" charset="0"/>
              </a:rPr>
              <a:t>ETAPA 2   -   Ratificação</a:t>
            </a:r>
          </a:p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7200" dirty="0">
                <a:latin typeface="Tahoma" pitchFamily="34" charset="0"/>
                <a:cs typeface="Arial" pitchFamily="34" charset="0"/>
              </a:rPr>
              <a:t>A ratificação do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protocolo de intenções 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se efetua por meio de lei, na qual cada Legislativo aprova o Protocolo de Intenções.</a:t>
            </a:r>
          </a:p>
          <a:p>
            <a:pPr marL="0" indent="0" algn="just" eaLnBrk="0" hangingPunct="0">
              <a:buClr>
                <a:schemeClr val="accent3">
                  <a:lumMod val="50000"/>
                </a:schemeClr>
              </a:buClr>
              <a:buNone/>
            </a:pPr>
            <a:r>
              <a:rPr lang="pt-BR" sz="7200" dirty="0">
                <a:latin typeface="Tahoma" pitchFamily="34" charset="0"/>
                <a:cs typeface="Arial" pitchFamily="34" charset="0"/>
              </a:rPr>
              <a:t>Caso previsto, 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consórcio público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 pode ser constituído sem que seja necessária a ratificação de todos os que assinaram o protocolo. </a:t>
            </a:r>
            <a:endParaRPr lang="pt-BR" sz="7200" dirty="0" smtClean="0">
              <a:latin typeface="Tahoma" pitchFamily="34" charset="0"/>
              <a:cs typeface="Arial" pitchFamily="34" charset="0"/>
            </a:endParaRPr>
          </a:p>
          <a:p>
            <a:pPr marL="0" indent="0" algn="just" eaLnBrk="0" hangingPunct="0">
              <a:buClr>
                <a:schemeClr val="accent3">
                  <a:lumMod val="50000"/>
                </a:schemeClr>
              </a:buClr>
              <a:buNone/>
            </a:pPr>
            <a:endParaRPr lang="pt-BR" sz="7200" dirty="0"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7200" b="1" dirty="0">
                <a:latin typeface="Tahoma" pitchFamily="34" charset="0"/>
                <a:cs typeface="Arial" pitchFamily="34" charset="0"/>
              </a:rPr>
              <a:t>ETAPA 3  -  Estatutos</a:t>
            </a:r>
          </a:p>
          <a:p>
            <a:pPr marL="0" indent="0" algn="just">
              <a:buClr>
                <a:schemeClr val="accent3">
                  <a:lumMod val="50000"/>
                </a:schemeClr>
              </a:buClr>
              <a:buNone/>
            </a:pPr>
            <a:r>
              <a:rPr lang="pt-BR" sz="7200" dirty="0">
                <a:latin typeface="Tahoma" pitchFamily="34" charset="0"/>
                <a:cs typeface="Arial" pitchFamily="34" charset="0"/>
              </a:rPr>
              <a:t>Após as etapas 1 e 2, será convocada a </a:t>
            </a:r>
            <a:r>
              <a:rPr lang="pt-BR" sz="7200" dirty="0" err="1">
                <a:latin typeface="Tahoma" pitchFamily="34" charset="0"/>
                <a:cs typeface="Arial" pitchFamily="34" charset="0"/>
              </a:rPr>
              <a:t>assembléia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 geral do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consórcio público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, que decidirá sobre os seus estatutos que, em tudo, deverão obedecer ao estatuído no protocolo de intenções que, após a ratificação, converte-se no </a:t>
            </a:r>
            <a:r>
              <a:rPr lang="pt-BR" sz="7200" b="1" dirty="0">
                <a:latin typeface="Tahoma" pitchFamily="34" charset="0"/>
                <a:cs typeface="Arial" pitchFamily="34" charset="0"/>
              </a:rPr>
              <a:t>contrato de constituição do consórcio público</a:t>
            </a:r>
            <a:r>
              <a:rPr lang="pt-BR" sz="7200" dirty="0">
                <a:latin typeface="Tahoma" pitchFamily="34" charset="0"/>
                <a:cs typeface="Arial" pitchFamily="34" charset="0"/>
              </a:rPr>
              <a:t>. </a:t>
            </a:r>
            <a:endParaRPr lang="pt-BR" sz="7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819</Words>
  <Application>Microsoft Office PowerPoint</Application>
  <PresentationFormat>Apresentação na tela (4:3)</PresentationFormat>
  <Paragraphs>233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ＭＳ ゴシック</vt:lpstr>
      <vt:lpstr>ＭＳ Ｐゴシック</vt:lpstr>
      <vt:lpstr>Arial</vt:lpstr>
      <vt:lpstr>Calibri</vt:lpstr>
      <vt:lpstr>Rockwell</vt:lpstr>
      <vt:lpstr>Tahoma</vt:lpstr>
      <vt:lpstr>Times New Roman</vt:lpstr>
      <vt:lpstr>Verdana</vt:lpstr>
      <vt:lpstr>Wingdings</vt:lpstr>
      <vt:lpstr>Tema do Office</vt:lpstr>
      <vt:lpstr>Apresentação do PowerPoint</vt:lpstr>
      <vt:lpstr> Federação trina </vt:lpstr>
      <vt:lpstr> Federação trina </vt:lpstr>
      <vt:lpstr> Federação trina </vt:lpstr>
      <vt:lpstr> Consórcios Públicos   </vt:lpstr>
      <vt:lpstr> Características  </vt:lpstr>
      <vt:lpstr> Características  </vt:lpstr>
      <vt:lpstr>Contexto político  </vt:lpstr>
      <vt:lpstr> Etapas de formação </vt:lpstr>
      <vt:lpstr>  Aspectos políticos da formação:   </vt:lpstr>
      <vt:lpstr>Longo caminho...  </vt:lpstr>
      <vt:lpstr>Evolução histórica</vt:lpstr>
      <vt:lpstr>Incidência por Região</vt:lpstr>
      <vt:lpstr> Incidência por setor de atuação</vt:lpstr>
      <vt:lpstr>Apresentação do PowerPoint</vt:lpstr>
      <vt:lpstr>Apresentação do PowerPoint</vt:lpstr>
      <vt:lpstr>Apresentação do PowerPoint</vt:lpstr>
      <vt:lpstr>Transferências Voluntárias da União por UF</vt:lpstr>
      <vt:lpstr>Transferências Voluntárias da União (Valor Global por UF)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Crislainen</dc:creator>
  <cp:lastModifiedBy>Paula Losada</cp:lastModifiedBy>
  <cp:revision>57</cp:revision>
  <dcterms:created xsi:type="dcterms:W3CDTF">2015-01-26T19:17:36Z</dcterms:created>
  <dcterms:modified xsi:type="dcterms:W3CDTF">2016-05-17T03:35:26Z</dcterms:modified>
</cp:coreProperties>
</file>