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70" r:id="rId4"/>
    <p:sldId id="264" r:id="rId5"/>
    <p:sldId id="271" r:id="rId6"/>
    <p:sldId id="283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7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70" d="100"/>
          <a:sy n="70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800" b="1" dirty="0" smtClean="0"/>
              <a:t>Autores: Francisco de Assis Martins Ponce.</a:t>
            </a:r>
          </a:p>
          <a:p>
            <a:pPr marL="0" indent="0" algn="l">
              <a:buNone/>
            </a:pPr>
            <a:r>
              <a:rPr lang="pt-BR" sz="2800" b="1" dirty="0" smtClean="0"/>
              <a:t>João Paulo Leite Félix.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000" b="1" dirty="0"/>
              <a:t>INFLUÊNCIA DO TRAÇADO E DE ÓRGÃOS ACESSÓRIOS COMO FERRAMENTA PARA REDUÇÃO DE CUSTOS DE UMA REDE COLETORA EXISTENTE EM UM LOTEAMENTO EM FORTALEZA-CE 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Com o dimensionamento da rede coletora, obteve-se a planilha dos resultados do loteamento em questão, onde é mostrada na figura 3. Na rede existente, a vazão máxima foi de 17,35 L/s e na projetada foi de 17,30 L/s, além da diferença de 117 (rede existente) para 103 trechos na rede projetada.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Verificou-se o atendimento dos critérios: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Profundidade máxima;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Lâmina máxima (75%);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Distância entre os órgãos acessórios;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121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Essa </a:t>
            </a:r>
            <a:r>
              <a:rPr lang="pt-BR" sz="2000" dirty="0" smtClean="0"/>
              <a:t>redução do nº de trechos </a:t>
            </a:r>
            <a:r>
              <a:rPr lang="pt-BR" sz="2000" dirty="0"/>
              <a:t>é em função da eliminação de trechos sem serviços que encarecem a obra de esgotamento como exemplificado na figura 5 e 6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187624" y="5223996"/>
            <a:ext cx="2385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5 </a:t>
            </a:r>
            <a:r>
              <a:rPr lang="pt-BR" sz="1600" b="1" dirty="0"/>
              <a:t>– </a:t>
            </a:r>
            <a:r>
              <a:rPr lang="pt-BR" sz="1600" b="1" dirty="0" smtClean="0"/>
              <a:t>Rede Existente</a:t>
            </a:r>
            <a:endParaRPr lang="pt-BR" sz="1600" b="1" dirty="0"/>
          </a:p>
        </p:txBody>
      </p:sp>
      <p:pic>
        <p:nvPicPr>
          <p:cNvPr id="1027" name="Picture 3" descr="SES EXIST-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229"/>
          <a:stretch>
            <a:fillRect/>
          </a:stretch>
        </p:blipFill>
        <p:spPr bwMode="auto">
          <a:xfrm>
            <a:off x="683568" y="2193953"/>
            <a:ext cx="3816424" cy="30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724128" y="5220038"/>
            <a:ext cx="2385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6 </a:t>
            </a:r>
            <a:r>
              <a:rPr lang="pt-BR" sz="1600" b="1" dirty="0"/>
              <a:t>– </a:t>
            </a:r>
            <a:r>
              <a:rPr lang="pt-BR" sz="1600" b="1" dirty="0" smtClean="0"/>
              <a:t>Rede Projetada</a:t>
            </a:r>
            <a:endParaRPr lang="pt-BR" sz="1600" b="1" dirty="0"/>
          </a:p>
        </p:txBody>
      </p:sp>
      <p:pic>
        <p:nvPicPr>
          <p:cNvPr id="1028" name="Picture 4" descr="SES PROJ-Model - 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47" y="2193954"/>
            <a:ext cx="3991653" cy="30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Em relação aos custos, com a substituição dos </a:t>
            </a:r>
            <a:r>
              <a:rPr lang="pt-BR" sz="2000" dirty="0" err="1"/>
              <a:t>PV’s</a:t>
            </a:r>
            <a:r>
              <a:rPr lang="pt-BR" sz="2000" dirty="0"/>
              <a:t> por </a:t>
            </a:r>
            <a:r>
              <a:rPr lang="pt-BR" sz="2000" dirty="0" err="1"/>
              <a:t>TIL’s</a:t>
            </a:r>
            <a:r>
              <a:rPr lang="pt-BR" sz="2000" dirty="0"/>
              <a:t> além da diminuição do comprimento da rede no sistema projetado, esta rede obteve um custo estimado total de R$ 456.085,37 contra R$ 506.071,96 da rede </a:t>
            </a:r>
            <a:r>
              <a:rPr lang="pt-BR" sz="2000" dirty="0" smtClean="0"/>
              <a:t>existente. Os custos das respectivas redes podem ser exemplificadas nas figuras 7 e 8. </a:t>
            </a:r>
          </a:p>
          <a:p>
            <a:pPr algn="just"/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92563" y="5229200"/>
            <a:ext cx="3610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7 </a:t>
            </a:r>
            <a:r>
              <a:rPr lang="pt-BR" sz="1600" b="1" dirty="0"/>
              <a:t>– Orçamento </a:t>
            </a:r>
            <a:r>
              <a:rPr lang="pt-BR" sz="1600" b="1" dirty="0" smtClean="0"/>
              <a:t>da </a:t>
            </a:r>
            <a:r>
              <a:rPr lang="pt-BR" sz="1600" b="1" dirty="0"/>
              <a:t>rede existente </a:t>
            </a:r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" b="-69"/>
          <a:stretch>
            <a:fillRect/>
          </a:stretch>
        </p:blipFill>
        <p:spPr bwMode="auto">
          <a:xfrm>
            <a:off x="515307" y="2948351"/>
            <a:ext cx="3888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22984" y="5229200"/>
            <a:ext cx="3634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8 </a:t>
            </a:r>
            <a:r>
              <a:rPr lang="pt-BR" sz="1600" b="1" dirty="0"/>
              <a:t>– Orçamento </a:t>
            </a:r>
            <a:r>
              <a:rPr lang="pt-BR" sz="1600" b="1" dirty="0" smtClean="0"/>
              <a:t>da </a:t>
            </a:r>
            <a:r>
              <a:rPr lang="pt-BR" sz="1600" b="1" dirty="0"/>
              <a:t>rede </a:t>
            </a:r>
            <a:r>
              <a:rPr lang="pt-BR" sz="1600" b="1" dirty="0" smtClean="0"/>
              <a:t>projetada</a:t>
            </a:r>
            <a:endParaRPr lang="pt-BR" sz="1600" b="1" dirty="0"/>
          </a:p>
        </p:txBody>
      </p:sp>
      <p:pic>
        <p:nvPicPr>
          <p:cNvPr id="2051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948351"/>
            <a:ext cx="3888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As figuras 9 e 10 ilustram </a:t>
            </a:r>
            <a:r>
              <a:rPr lang="pt-BR" sz="2000" dirty="0" smtClean="0"/>
              <a:t>o </a:t>
            </a:r>
            <a:r>
              <a:rPr lang="pt-BR" sz="2000" i="1" dirty="0" smtClean="0"/>
              <a:t>layout </a:t>
            </a:r>
            <a:r>
              <a:rPr lang="pt-BR" sz="2000" dirty="0" smtClean="0"/>
              <a:t>geral da rede existente e projetada, respectivamente.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77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411760" y="523835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9 </a:t>
            </a:r>
            <a:r>
              <a:rPr lang="pt-BR" sz="1600" b="1" dirty="0"/>
              <a:t>– Rede básica existente no loteamento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47" y="0"/>
            <a:ext cx="9252520" cy="52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0"/>
            <a:ext cx="9144000" cy="5722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411760" y="5238357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10 </a:t>
            </a:r>
            <a:r>
              <a:rPr lang="pt-BR" sz="1600" b="1" dirty="0"/>
              <a:t>– Rede básica </a:t>
            </a:r>
            <a:r>
              <a:rPr lang="pt-BR" sz="1600" b="1" dirty="0" smtClean="0"/>
              <a:t>projetada no </a:t>
            </a:r>
            <a:r>
              <a:rPr lang="pt-BR" sz="1600" b="1" dirty="0"/>
              <a:t>loteamento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2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CONCLUSÕES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49" y="1124744"/>
            <a:ext cx="8229600" cy="3852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400" dirty="0" smtClean="0"/>
              <a:t>Redução da vazão máxima na rede.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Redução do custo de implantação.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Atendimento os critérios técnicos.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Rede com menos trechos.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882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89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100" dirty="0"/>
              <a:t>ABNT. Associação Brasileira de Normas Técnicas. NBR – 9.649, Projeto de Redes Coletoras de Esgoto Sanitário, 1986. 7p. Disponível em: &lt;https://goo.gl/LkJQjz&gt;. Acesso em: 02 nov. 2017.</a:t>
            </a:r>
          </a:p>
          <a:p>
            <a:pPr marL="0" indent="0">
              <a:buNone/>
            </a:pPr>
            <a:r>
              <a:rPr lang="pt-BR" sz="1100" dirty="0"/>
              <a:t>ABNT. Associação Brasileira de Normas Técnicas. NBR – 14.486, Sistemas Enterrados para Condução de Esgoto Sanitário - Projeto de Redes Coletoras com Tubos de PVC, 2000. 19p. Disponível em: &lt;https://goo.gl/KemoGz&gt;. Acesso em: 02 nov. 2017.</a:t>
            </a:r>
          </a:p>
          <a:p>
            <a:pPr marL="0" indent="0">
              <a:buNone/>
            </a:pPr>
            <a:r>
              <a:rPr lang="pt-BR" sz="1100" dirty="0"/>
              <a:t>AZEVEDO NETTO, J.M. et al. Manual de Hidráulica. 9ª Edição. São Paulo: Edgard </a:t>
            </a:r>
            <a:r>
              <a:rPr lang="pt-BR" sz="1100" dirty="0" err="1"/>
              <a:t>Blücher</a:t>
            </a:r>
            <a:r>
              <a:rPr lang="pt-BR" sz="1100" dirty="0"/>
              <a:t>, 1998. 632 p.</a:t>
            </a:r>
          </a:p>
          <a:p>
            <a:pPr marL="0" indent="0">
              <a:buNone/>
            </a:pPr>
            <a:r>
              <a:rPr lang="pt-BR" sz="1100" dirty="0"/>
              <a:t>CAGECE. Companhia de Água e Esgoto do Ceará. Projeto Executivo do Sistema de Esgotamento Sanitário do Conjuntos Habitacionais Cidade Jardim 2 Município de Fortaleza - CE, 2016. CD -ROM.</a:t>
            </a:r>
          </a:p>
          <a:p>
            <a:pPr marL="0" indent="0">
              <a:buNone/>
            </a:pPr>
            <a:r>
              <a:rPr lang="pt-BR" sz="1100" dirty="0"/>
              <a:t>CAGECE. Companhia de Água e Esgoto do Ceará. Normas Técnicas para Sistemas de Abastecimento de Água e Esgotamento Sanitário - CE, 2010. Disponível em: &lt;https://goo.gl/VRCcpT&gt;. Acesso em: 05 fev. 2018.</a:t>
            </a:r>
          </a:p>
          <a:p>
            <a:pPr marL="0" indent="0">
              <a:buNone/>
            </a:pPr>
            <a:r>
              <a:rPr lang="pt-BR" sz="1100" dirty="0"/>
              <a:t>CRESPO, P.G. Sistemas de Esgotos. 1ª Edição. Belo Horizonte: Ed. UFMG, 1997. 131p.</a:t>
            </a:r>
          </a:p>
          <a:p>
            <a:pPr marL="0" indent="0">
              <a:buNone/>
            </a:pPr>
            <a:r>
              <a:rPr lang="pt-BR" sz="1100" dirty="0"/>
              <a:t>GOMES, P. M; HARADA, A L. As questões ambientais, técnicas e implicações sociais da locação das unidades operacionais de esgotos. In: Congresso Brasileiro de Engenharia Sanitária e Ambiental. Foz do Iguaçu, PR, 727-735, out. 1997. Programa &amp; Resumos. Rio de Janeiro, ABES, Congresso Brasileiro de Engenharia Sanitária e Ambiental, 1997. 19p.</a:t>
            </a:r>
          </a:p>
          <a:p>
            <a:pPr marL="0" indent="0">
              <a:buNone/>
            </a:pPr>
            <a:r>
              <a:rPr lang="pt-BR" sz="1100" dirty="0"/>
              <a:t>JORDÃO, E. P; PESSÔA, C.A. Tratamento de Esgotos Domésticos. 8ª Edição. Rio de Janeiro: Ed. ABES, 2017. 909p.</a:t>
            </a:r>
          </a:p>
          <a:p>
            <a:pPr marL="0" indent="0">
              <a:buNone/>
            </a:pPr>
            <a:r>
              <a:rPr lang="pt-BR" sz="1100" dirty="0"/>
              <a:t>MENDONÇA, S.R. Sistemas Sustentáveis de Esgoto. 1ª Edição. São Paulo: Edgard </a:t>
            </a:r>
            <a:r>
              <a:rPr lang="pt-BR" sz="1100" dirty="0" err="1"/>
              <a:t>Blücher</a:t>
            </a:r>
            <a:r>
              <a:rPr lang="pt-BR" sz="1100" dirty="0"/>
              <a:t>, 2016. 348p.</a:t>
            </a:r>
          </a:p>
          <a:p>
            <a:pPr marL="0" indent="0">
              <a:buNone/>
            </a:pPr>
            <a:r>
              <a:rPr lang="pt-BR" sz="1100" dirty="0"/>
              <a:t>NUVOLARI, et al. Esgoto Sanitário: Coleta, Transporte, Tratamento e </a:t>
            </a:r>
            <a:r>
              <a:rPr lang="pt-BR" sz="1100" dirty="0" err="1"/>
              <a:t>Reúso</a:t>
            </a:r>
            <a:r>
              <a:rPr lang="pt-BR" sz="1100" dirty="0"/>
              <a:t> Agrícola. São Paulo: Edgard </a:t>
            </a:r>
            <a:r>
              <a:rPr lang="pt-BR" sz="1100" dirty="0" err="1"/>
              <a:t>Blücher</a:t>
            </a:r>
            <a:r>
              <a:rPr lang="pt-BR" sz="1100" dirty="0"/>
              <a:t>, 2003. 520p.</a:t>
            </a:r>
          </a:p>
          <a:p>
            <a:pPr marL="0" indent="0">
              <a:buNone/>
            </a:pPr>
            <a:r>
              <a:rPr lang="pt-BR" sz="1100" dirty="0"/>
              <a:t>SEINFRA. Secretaria de Infraestrutura do Ceará. Tabela de Custos Unificada, 2018. Disponível em: &lt;https://goo.gl/bk2raa&gt;. Acesso em: 05 jan. 2018.</a:t>
            </a:r>
          </a:p>
          <a:p>
            <a:pPr marL="0" indent="0">
              <a:buNone/>
            </a:pPr>
            <a:r>
              <a:rPr lang="pt-BR" sz="1100" dirty="0"/>
              <a:t>SOARES, J.M. Importância do Traçado no Custo de Construção da Rede Coletora de Esgoto Sanitário. Dissertação de Mestrado. Universidade Federal do Pará. Belém, 2004. </a:t>
            </a:r>
          </a:p>
          <a:p>
            <a:pPr marL="0" indent="0">
              <a:buNone/>
            </a:pPr>
            <a:r>
              <a:rPr lang="pt-BR" sz="1100" dirty="0"/>
              <a:t>TSUTIYA, M.T; SOMBRINHO, P.A. Coleta e Transporte de Esgoto Sanitário. 3ª Edição. São Paulo: ABES, 2011. 547p.</a:t>
            </a:r>
          </a:p>
          <a:p>
            <a:pPr marL="0" indent="0">
              <a:buNone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982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INTRODUÇÃO/OBJETIVOS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 smtClean="0"/>
              <a:t>O </a:t>
            </a:r>
            <a:r>
              <a:rPr lang="pt-BR" sz="2000" dirty="0"/>
              <a:t>presente estudo, busca o desenvolvimento de uma solução mais econômica para o sistema de coleta </a:t>
            </a:r>
            <a:r>
              <a:rPr lang="pt-BR" sz="2000" dirty="0" smtClean="0"/>
              <a:t>de </a:t>
            </a:r>
            <a:r>
              <a:rPr lang="pt-BR" sz="2000" dirty="0"/>
              <a:t>esgotamento sanitário do empreendimento Conjuntos Habitacionais Cidade </a:t>
            </a:r>
            <a:r>
              <a:rPr lang="pt-BR" sz="2000" dirty="0" smtClean="0"/>
              <a:t>Jardim 2, formado </a:t>
            </a:r>
            <a:r>
              <a:rPr lang="pt-BR" sz="2000" dirty="0"/>
              <a:t>por um total de 5.984 unidades habitacionais, contando </a:t>
            </a:r>
            <a:r>
              <a:rPr lang="pt-BR" sz="2000" dirty="0" smtClean="0"/>
              <a:t>com uma população com aproximadamente </a:t>
            </a:r>
            <a:r>
              <a:rPr lang="pt-BR" sz="2000" dirty="0"/>
              <a:t>de 23.936 pessoas</a:t>
            </a:r>
            <a:r>
              <a:rPr lang="pt-BR" sz="2000" dirty="0" smtClean="0"/>
              <a:t>. A bacia de estudo, tem população de </a:t>
            </a:r>
            <a:r>
              <a:rPr lang="pt-BR" sz="2000" smtClean="0"/>
              <a:t>6.144 pessoas. </a:t>
            </a:r>
            <a:r>
              <a:rPr lang="pt-BR" sz="2000" dirty="0" smtClean="0"/>
              <a:t>(CAGECE, 2016). </a:t>
            </a:r>
          </a:p>
          <a:p>
            <a:pPr marL="0" indent="0" algn="just">
              <a:buNone/>
            </a:pPr>
            <a:r>
              <a:rPr lang="pt-BR" sz="2000" dirty="0"/>
              <a:t>Com a implantação de um sistema de esgotamento sanitário para uma comunidade, pode-se atingir alguns objetivos importantes como (AZEVEDO NETTO et al. 1998; NUVOLARI et al. 2003</a:t>
            </a:r>
            <a:r>
              <a:rPr lang="pt-BR" sz="2000" dirty="0" smtClean="0"/>
              <a:t>):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Melhoria das condições </a:t>
            </a:r>
            <a:r>
              <a:rPr lang="pt-BR" sz="2000" dirty="0" smtClean="0"/>
              <a:t>sanitárias;</a:t>
            </a:r>
          </a:p>
          <a:p>
            <a:pPr algn="just"/>
            <a:r>
              <a:rPr lang="pt-BR" sz="2000" dirty="0"/>
              <a:t>Conservação dos recursos </a:t>
            </a:r>
            <a:r>
              <a:rPr lang="pt-BR" sz="2000" dirty="0" smtClean="0"/>
              <a:t>naturais;</a:t>
            </a:r>
          </a:p>
          <a:p>
            <a:pPr algn="just"/>
            <a:r>
              <a:rPr lang="pt-BR" sz="2000" dirty="0"/>
              <a:t>Preservação das áreas de lazer e das práticas </a:t>
            </a:r>
            <a:r>
              <a:rPr lang="pt-BR" sz="2000" dirty="0" smtClean="0"/>
              <a:t>esportivas;</a:t>
            </a:r>
          </a:p>
          <a:p>
            <a:pPr algn="just"/>
            <a:r>
              <a:rPr lang="pt-BR" sz="2000" dirty="0"/>
              <a:t>Aumento da produtividade geral de empresas e industrias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INTRODUÇÃO/OBJETIVOS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377" y="1196752"/>
            <a:ext cx="8229600" cy="3773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Os custos de </a:t>
            </a:r>
            <a:r>
              <a:rPr lang="pt-BR" sz="2000" dirty="0" smtClean="0"/>
              <a:t>implantação dos </a:t>
            </a:r>
            <a:r>
              <a:rPr lang="pt-BR" sz="2000" dirty="0"/>
              <a:t>sistemas de esgoto em uma comunidade podem ser elencados como mostrado na </a:t>
            </a:r>
            <a:r>
              <a:rPr lang="pt-BR" sz="2000" dirty="0" smtClean="0"/>
              <a:t>figura </a:t>
            </a:r>
            <a:r>
              <a:rPr lang="pt-BR" sz="2000" dirty="0"/>
              <a:t>1 (GOMES e HARADA, 1997</a:t>
            </a:r>
            <a:r>
              <a:rPr lang="pt-BR" sz="2000" dirty="0" smtClean="0"/>
              <a:t>):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1600" b="1" dirty="0" smtClean="0"/>
          </a:p>
          <a:p>
            <a:pPr marL="0" indent="0" algn="just">
              <a:buNone/>
            </a:pPr>
            <a:r>
              <a:rPr lang="pt-BR" sz="1600" b="1" dirty="0" smtClean="0"/>
              <a:t>     Figura </a:t>
            </a:r>
            <a:r>
              <a:rPr lang="pt-BR" sz="1600" b="1" dirty="0"/>
              <a:t>1 – Custos Percentuais de Implantação de um Sistema de Esgotamento </a:t>
            </a:r>
            <a:r>
              <a:rPr lang="pt-BR" sz="1600" b="1" dirty="0" smtClean="0"/>
              <a:t>Sanitário</a:t>
            </a:r>
          </a:p>
          <a:p>
            <a:pPr marL="0" indent="0" algn="just">
              <a:buNone/>
            </a:pPr>
            <a:r>
              <a:rPr lang="pt-BR" sz="2000" dirty="0" smtClean="0"/>
              <a:t>Foi lançado uma nova rede de esgoto para comparação com a rede existente.</a:t>
            </a: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16832"/>
            <a:ext cx="5508000" cy="28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As etapas do projeto são elencados na figura 2.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9" y="1626604"/>
            <a:ext cx="8094761" cy="337093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275856" y="4999733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2 </a:t>
            </a:r>
            <a:r>
              <a:rPr lang="pt-BR" sz="1600" b="1" dirty="0"/>
              <a:t>– </a:t>
            </a:r>
            <a:r>
              <a:rPr lang="pt-BR" sz="1600" b="1" dirty="0" smtClean="0"/>
              <a:t>Etapas do Projeto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1765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Utilizou-se de recomendações </a:t>
            </a:r>
            <a:r>
              <a:rPr lang="pt-BR" sz="2000" dirty="0"/>
              <a:t>para o traçado da rede de esgoto recomendados na literatura (AZEVEDO NETTO et al. 1998; CRESPO, 1997</a:t>
            </a:r>
            <a:r>
              <a:rPr lang="pt-BR" sz="2000" dirty="0" smtClean="0"/>
              <a:t>):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•	Atendimento a todas as economias, eliminando trechos sem função de serviço;</a:t>
            </a:r>
          </a:p>
          <a:p>
            <a:pPr marL="0" indent="0" algn="just">
              <a:buNone/>
            </a:pPr>
            <a:r>
              <a:rPr lang="pt-BR" sz="2000" dirty="0"/>
              <a:t>•	A vazão no trecho final deve ser igual à vazão máxima total;</a:t>
            </a:r>
          </a:p>
          <a:p>
            <a:pPr marL="0" indent="0" algn="just">
              <a:buNone/>
            </a:pPr>
            <a:r>
              <a:rPr lang="pt-BR" sz="2000" dirty="0"/>
              <a:t>•	Evitar trechos em aclive;</a:t>
            </a:r>
          </a:p>
          <a:p>
            <a:pPr marL="0" indent="0" algn="just">
              <a:buNone/>
            </a:pPr>
            <a:r>
              <a:rPr lang="pt-BR" sz="2000" dirty="0"/>
              <a:t>•	Uso do traçado radial ou distrital, específico para regiões planas, evitando um aprofundamento exacerbado da rede, concentrando-se o esgoto em um único ponto e afastando-o por uma Estação Elevatória de Esgoto.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95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Utilizou-se o </a:t>
            </a:r>
            <a:r>
              <a:rPr lang="pt-BR" sz="2000" i="1" dirty="0"/>
              <a:t>software</a:t>
            </a:r>
            <a:r>
              <a:rPr lang="pt-BR" sz="2000" dirty="0"/>
              <a:t> CESG, programa gratuito e específico para dimensionamento de redes coletoras de esgoto (MENDONÇA, 2016</a:t>
            </a:r>
            <a:r>
              <a:rPr lang="pt-BR" sz="2000" dirty="0" smtClean="0"/>
              <a:t>). A </a:t>
            </a:r>
            <a:r>
              <a:rPr lang="pt-BR" sz="2000" dirty="0"/>
              <a:t>figura </a:t>
            </a:r>
            <a:r>
              <a:rPr lang="pt-BR" sz="2000" dirty="0" smtClean="0"/>
              <a:t>3 </a:t>
            </a:r>
            <a:r>
              <a:rPr lang="pt-BR" sz="2000" dirty="0"/>
              <a:t>mostra uma etapa de lançamento da rede com o programa em questão.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13" y="2204864"/>
            <a:ext cx="8229600" cy="30805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05766" y="5285400"/>
            <a:ext cx="5235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Figura </a:t>
            </a:r>
            <a:r>
              <a:rPr lang="pt-BR" sz="1600" b="1" dirty="0" smtClean="0"/>
              <a:t>3 </a:t>
            </a:r>
            <a:r>
              <a:rPr lang="pt-BR" sz="1600" b="1" dirty="0"/>
              <a:t>–Lançamento da rede coletora no </a:t>
            </a:r>
            <a:r>
              <a:rPr lang="pt-BR" sz="1600" b="1" i="1" dirty="0"/>
              <a:t>software</a:t>
            </a:r>
            <a:r>
              <a:rPr lang="pt-BR" sz="1600" b="1" dirty="0"/>
              <a:t> CESG  </a:t>
            </a:r>
          </a:p>
        </p:txBody>
      </p:sp>
    </p:spTree>
    <p:extLst>
      <p:ext uri="{BB962C8B-B14F-4D97-AF65-F5344CB8AC3E}">
        <p14:creationId xmlns:p14="http://schemas.microsoft.com/office/powerpoint/2010/main" val="17814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052736"/>
            <a:ext cx="8229600" cy="46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Durante a análise desse projeto, observou-se que o loteamento tem vazões pontuais devido a contribuições de empreendimentos situados na área da bacia 1. </a:t>
            </a:r>
            <a:r>
              <a:rPr lang="pt-BR" sz="2000" dirty="0" smtClean="0"/>
              <a:t>As vazões singulares são elencadas na tabela 1.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56217"/>
              </p:ext>
            </p:extLst>
          </p:nvPr>
        </p:nvGraphicFramePr>
        <p:xfrm>
          <a:off x="519627" y="2051149"/>
          <a:ext cx="8229599" cy="327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053"/>
                <a:gridCol w="3016406"/>
                <a:gridCol w="1600700"/>
                <a:gridCol w="927532"/>
                <a:gridCol w="720271"/>
                <a:gridCol w="974637"/>
              </a:tblGrid>
              <a:tr h="7477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Aparelhos Comunitários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Ocupante/dia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Consumo (L/dia)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Vazão Média (L/s)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Vazão Média de Esgoto (L/s)</a:t>
                      </a:r>
                    </a:p>
                  </a:txBody>
                  <a:tcPr marL="44450" marR="44450" marT="0" marB="0" anchor="ctr"/>
                </a:tc>
              </a:tr>
              <a:tr h="263746">
                <a:tc row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 1 (período até 3 turnos)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44450" marR="44450" marT="0" marB="0" anchor="ctr"/>
                </a:tc>
              </a:tr>
              <a:tr h="2637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 2 (período até 3 turnos)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marL="44450" marR="44450" marT="0" marB="0" anchor="ctr"/>
                </a:tc>
              </a:tr>
              <a:tr h="2637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 3 (período até 3 turnos)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44450" marR="44450" marT="0" marB="0" anchor="ctr"/>
                </a:tc>
              </a:tr>
              <a:tr h="2637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Creche 1 (pré-escola)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44450" marR="44450" marT="0" marB="0" anchor="ctr"/>
                </a:tc>
              </a:tr>
              <a:tr h="2637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Creche 2 (pré-escola)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44450" marR="44450" marT="0" marB="0" anchor="ctr"/>
                </a:tc>
              </a:tr>
              <a:tr h="2637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Ambulatório (unidade de Saúde)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44450" marR="44450" marT="0" marB="0" anchor="ctr"/>
                </a:tc>
              </a:tr>
              <a:tr h="4037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Ambulatório (unidade de Assistência Social)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</a:p>
                  </a:txBody>
                  <a:tcPr marL="44450" marR="44450" marT="0" marB="0" anchor="ctr"/>
                </a:tc>
              </a:tr>
              <a:tr h="263746">
                <a:tc vMerge="1"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411760" y="5229200"/>
            <a:ext cx="5235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Tabela 1 – Vazões Singulares na Bacia 1 do Loteamento </a:t>
            </a:r>
          </a:p>
        </p:txBody>
      </p:sp>
    </p:spTree>
    <p:extLst>
      <p:ext uri="{BB962C8B-B14F-4D97-AF65-F5344CB8AC3E}">
        <p14:creationId xmlns:p14="http://schemas.microsoft.com/office/powerpoint/2010/main" val="42547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 rede obteve uma redução de 135,63 metros em relação a rede de esgoto existente e não teve necessidade de usar tubo de PVC com diâmetro de 250mm, que na rede existente, foram utilizados 232,92 metros. Na Tabela 2 é apresentado o comparativo das redes em relação ao quantitativo de tubos usados.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103346" y="5176664"/>
            <a:ext cx="7189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Tabela 2 – Comparativo da Extensão de Tubos </a:t>
            </a:r>
            <a:r>
              <a:rPr lang="pt-BR" sz="1600" b="1" dirty="0" smtClean="0"/>
              <a:t>entre a Rede Existente </a:t>
            </a:r>
            <a:r>
              <a:rPr lang="pt-BR" sz="1600" b="1" dirty="0"/>
              <a:t>e Projetada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76492"/>
              </p:ext>
            </p:extLst>
          </p:nvPr>
        </p:nvGraphicFramePr>
        <p:xfrm>
          <a:off x="488413" y="2779832"/>
          <a:ext cx="8198388" cy="241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796"/>
                <a:gridCol w="2732796"/>
                <a:gridCol w="2732796"/>
              </a:tblGrid>
              <a:tr h="482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Material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Rede Existente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Rede Projetada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Extensão (m)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Extensão (m)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PVC JEI OCRE ø150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3678,66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3610,5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PVC JEI OCRE </a:t>
                      </a:r>
                      <a:r>
                        <a:rPr lang="en-US" sz="2000">
                          <a:effectLst/>
                        </a:rPr>
                        <a:t>ø200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66,15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231,6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PVC JEI OCRE </a:t>
                      </a:r>
                      <a:r>
                        <a:rPr lang="en-US" sz="2000" dirty="0">
                          <a:effectLst/>
                        </a:rPr>
                        <a:t>ø250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232,92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RESULTADOS/DISCUSSÃO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88413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Na rede projetada, foram utilizados terminais de inspeção e limpeza (TIL) em substituição aos poços de visita (PV) na profundidade de até 3,0 metros, conforme Tsutiya e Sobrinho (2011</a:t>
            </a:r>
            <a:r>
              <a:rPr lang="pt-BR" sz="2000" dirty="0" smtClean="0"/>
              <a:t>).</a:t>
            </a:r>
          </a:p>
          <a:p>
            <a:pPr marL="0" indent="0" algn="just">
              <a:buNone/>
            </a:pPr>
            <a:r>
              <a:rPr lang="pt-BR" sz="2000" dirty="0" smtClean="0"/>
              <a:t>A </a:t>
            </a:r>
            <a:r>
              <a:rPr lang="pt-BR" sz="2000" dirty="0"/>
              <a:t>Tabela 3 consta o quantitativo dos órgãos e acessórios usados nas duas redes.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528042" y="5085184"/>
            <a:ext cx="7189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Tabela 3 – Órgãos e Acessórios Usados na Rede Existente e Projetada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47552"/>
              </p:ext>
            </p:extLst>
          </p:nvPr>
        </p:nvGraphicFramePr>
        <p:xfrm>
          <a:off x="488413" y="2852935"/>
          <a:ext cx="8229600" cy="223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011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Material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Rede Existente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Rede Projetada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</a:tr>
              <a:tr h="401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Quant. (un.)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Quant. (un.)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</a:tr>
              <a:tr h="627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Terminal de Inspeção e Limpeza (TIL)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</a:tr>
              <a:tr h="40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Poço de Visita (PV)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</a:tr>
              <a:tr h="40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PV com tubo de queda (TQ)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5" marR="601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1364</Words>
  <Application>Microsoft Office PowerPoint</Application>
  <PresentationFormat>Apresentação na tela (4:3)</PresentationFormat>
  <Paragraphs>229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Tema do Office</vt:lpstr>
      <vt:lpstr>INFLUÊNCIA DO TRAÇADO E DE ÓRGÃOS ACESSÓRIOS COMO FERRAMENTA PARA REDUÇÃO DE CUSTOS DE UMA REDE COLETORA EXISTENTE EM UM LOTEAMENTO EM FORTALEZA-CE </vt:lpstr>
      <vt:lpstr>INTRODUÇÃO/OBJETIVOS</vt:lpstr>
      <vt:lpstr>INTRODUÇÃO/OBJETIVOS</vt:lpstr>
      <vt:lpstr>METODOLOGIA</vt:lpstr>
      <vt:lpstr>METODOLOGIA</vt:lpstr>
      <vt:lpstr>METODOLOGIA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Apresentação do PowerPoint</vt:lpstr>
      <vt:lpstr>Apresentação do PowerPoint</vt:lpstr>
      <vt:lpstr>CONCLUSÕES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003741</cp:lastModifiedBy>
  <cp:revision>29</cp:revision>
  <dcterms:created xsi:type="dcterms:W3CDTF">2018-05-02T19:43:05Z</dcterms:created>
  <dcterms:modified xsi:type="dcterms:W3CDTF">2018-05-29T13:27:30Z</dcterms:modified>
</cp:coreProperties>
</file>