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8" r:id="rId5"/>
    <p:sldId id="274" r:id="rId6"/>
    <p:sldId id="278" r:id="rId7"/>
    <p:sldId id="275" r:id="rId8"/>
    <p:sldId id="273" r:id="rId9"/>
    <p:sldId id="276" r:id="rId10"/>
    <p:sldId id="277" r:id="rId11"/>
    <p:sldId id="279" r:id="rId12"/>
    <p:sldId id="282" r:id="rId13"/>
    <p:sldId id="259" r:id="rId14"/>
    <p:sldId id="260" r:id="rId15"/>
    <p:sldId id="263" r:id="rId16"/>
    <p:sldId id="261" r:id="rId17"/>
    <p:sldId id="271" r:id="rId18"/>
    <p:sldId id="262" r:id="rId19"/>
    <p:sldId id="272" r:id="rId20"/>
    <p:sldId id="264" r:id="rId21"/>
    <p:sldId id="265" r:id="rId22"/>
    <p:sldId id="266" r:id="rId23"/>
    <p:sldId id="283" r:id="rId24"/>
    <p:sldId id="269" r:id="rId25"/>
    <p:sldId id="267" r:id="rId26"/>
    <p:sldId id="268" r:id="rId27"/>
    <p:sldId id="270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36481-1520-4E42-B399-62B5AEC1CEBC}" v="1" dt="2024-05-24T12:46:55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654"/>
  </p:normalViewPr>
  <p:slideViewPr>
    <p:cSldViewPr snapToGrid="0">
      <p:cViewPr varScale="1">
        <p:scale>
          <a:sx n="137" d="100"/>
          <a:sy n="137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us Rocha" userId="6a9e7ab5ac90d59d" providerId="LiveId" clId="{BC236481-1520-4E42-B399-62B5AEC1CEBC}"/>
    <pc:docChg chg="modSld">
      <pc:chgData name="Mateus Rocha" userId="6a9e7ab5ac90d59d" providerId="LiveId" clId="{BC236481-1520-4E42-B399-62B5AEC1CEBC}" dt="2024-05-24T12:46:55.751" v="0" actId="18331"/>
      <pc:docMkLst>
        <pc:docMk/>
      </pc:docMkLst>
      <pc:sldChg chg="modSp">
        <pc:chgData name="Mateus Rocha" userId="6a9e7ab5ac90d59d" providerId="LiveId" clId="{BC236481-1520-4E42-B399-62B5AEC1CEBC}" dt="2024-05-24T12:46:55.751" v="0" actId="18331"/>
        <pc:sldMkLst>
          <pc:docMk/>
          <pc:sldMk cId="4045826671" sldId="258"/>
        </pc:sldMkLst>
        <pc:spChg chg="mod">
          <ac:chgData name="Mateus Rocha" userId="6a9e7ab5ac90d59d" providerId="LiveId" clId="{BC236481-1520-4E42-B399-62B5AEC1CEBC}" dt="2024-05-24T12:46:55.751" v="0" actId="18331"/>
          <ac:spMkLst>
            <pc:docMk/>
            <pc:sldMk cId="4045826671" sldId="258"/>
            <ac:spMk id="5" creationId="{300AEBF7-D223-DC4A-479E-284366E3E2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7AF73-5C44-4811-93BD-BB42A5E916A8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D473A-DF38-4889-923B-C3C1C4A9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75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859C1-BB37-364C-6282-68140E690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8B1506-C487-95C3-0E74-C8F1E54F0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F39EAB-C34E-4FB4-5359-4E068E52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45D5E1-A918-7F52-EA2C-CF833B73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CA4124-A284-3AD8-9A28-93BA8786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Uma imagem contendo Texto">
            <a:extLst>
              <a:ext uri="{FF2B5EF4-FFF2-40B4-BE49-F238E27FC236}">
                <a16:creationId xmlns:a16="http://schemas.microsoft.com/office/drawing/2014/main" id="{1D905417-DF7E-1504-D44D-66ADDA76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69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E1EB8-3AF8-DE4D-8935-FD5ACD40B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48D7DB-6718-C018-261F-D28F9FE70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4B85A7-008D-135D-F962-64CD4F89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97AAA9-0878-7159-EAA7-EE9DF711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F4E830-7043-CEA8-4D19-151580FD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23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F3DCBC-4B36-EC8E-7B2E-7EF32424B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B4A96E-BC3F-BDDD-F5F7-156644B68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E710E7-E9EA-EE41-CCB3-574ED414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365DCB-DDEA-390C-6F50-3758D929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3B3373-F544-7603-7EB1-C5E08C54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50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86729EDE-DD0E-BDD0-8134-D05E2E14C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1920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3B72812-A8FF-5975-E534-524DB07C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A82BE4-1274-BB26-4D5F-8D408936E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9B6D97-2CAB-F9C4-D237-B5E08CE2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4CBD65-1451-34E2-BCB9-4DCAF540F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0E2A5A-1DFE-5658-12FB-5BD4EEC5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934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DC9B5-37D5-2A24-2A58-4EC1DD5F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D39E10-6A31-E7F1-C53C-18F359B14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71013A-6EB2-5B48-84D7-2E67BB60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EC6582-2860-CE3C-EAA0-841AF880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38A704-9809-223F-9603-A36360D0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645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A48C9-5303-19CA-EA1B-DCE2DBEA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8851FC-11C7-9119-03CE-9E364EC08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996059C-A7C9-BFD2-ED90-65ACC847D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462E9F-CAAC-0F00-D774-9F7D4B23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6B15FD-CB18-9C7B-C2CF-668D428D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4E9E38-2CE5-0A66-92C5-691CAE6A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7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D00EC-73E6-3FA5-368A-9BB89C1F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E15F76-49B7-35D3-9200-02CB3BFB9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37938B1-EA12-062A-3C07-DC1556872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44FFC62-929F-9F06-AC04-4FBA127FD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E76D330-842D-10D3-2EDE-F7912B5D7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FCF650C-96C6-51B6-B92C-A603CE9D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16F6B8E-C5BB-7997-5CDC-558615ED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3C984E-7649-7C4D-7623-318244A5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08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8816E-14B9-F77D-7AE1-238D9057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A5B270-D4D6-BED4-B727-687F70FA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C9311B-BAA3-6EE7-7841-3738226A6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6FB9D0-734D-3323-01E9-4F915F1F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76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6039E5-0286-E8D0-1A3A-0A242DED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7C0018-184C-0F4D-3C57-633FF275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CF9312-6678-FB0F-D7BB-C343CF8F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90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07C4D-B46A-2E6D-BFE8-47B1B751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CD0D13-BC6F-AB62-5DDF-969475754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637C9E-520F-725B-67B8-A5CB17565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F0DD65-CB40-C109-A9D2-19856DDFF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3498F7-CC9F-FBF4-69F8-160E1931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FEDDCC-574F-A89F-557B-8670FE48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3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FD13E-FFEF-BEFD-D3F9-6F4F795F5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A16833F-824B-06E4-3840-6CD06F717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9F5281-6910-AB79-5482-BB7EEB2CC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F446D4-D66C-14B9-6B2E-B1962DE8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8F0F51-7F70-9760-DB81-20EC8F3A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FF051F-D543-A7FB-61FC-C0780686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84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77FD457-9003-0481-B33F-F6B01853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3E358E-E0A6-29C9-2BDC-678BEFAB0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46B458-561B-8A22-54B5-911D48D73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35B2-F623-4A25-9394-7610C324B71C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C27951-4B5A-E8C9-5E01-4CBC7C9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FA7A41-B896-8121-6FD3-D9BB7B121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8CE1-15E0-432D-8A98-EFA6664C8F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54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br/url?sa=i&amp;rct=j&amp;q=d%C3%BAvida&amp;source=images&amp;cd=&amp;cad=rja&amp;docid=lpEAn-UWloXknM&amp;tbnid=vqPqQFYi2vXZNM:&amp;ved=0CAUQjRw&amp;url=http://fabricadepositividades.blogspot.com/2012/04/duvida.html&amp;ei=NdUHUZbIOYyi8QSngYHADQ&amp;bvm=bv.41524429,d.eWU&amp;psig=AFQjCNF2wjbM-9M1TXET20t9HUcX_jkTRg&amp;ust=135955423047635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br/ana/pt-br/legislacao/resolucoes/resolucoes-regulatorias" TargetMode="External"/><Relationship Id="rId4" Type="http://schemas.openxmlformats.org/officeDocument/2006/relationships/hyperlink" Target="https://app.powerbi.com/view?r=eyJrIjoiZjJiOWEzNTYtMzM2Yy00YWJkLThkYWEtZTE5M2Y0YTJkYjJjIiwidCI6ImUwYmI0MDEyLTgxMGItNDY5YS04YjRkLTY2N2ZjZDFiYWY4OCJ9&amp;pageName=ReportSectionc691e601dd0799520599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300AEBF7-D223-DC4A-479E-284366E3E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1697" y="1268362"/>
            <a:ext cx="8745792" cy="5043949"/>
          </a:xfrm>
        </p:spPr>
        <p:txBody>
          <a:bodyPr>
            <a:normAutofit fontScale="55000" lnSpcReduction="20000"/>
          </a:bodyPr>
          <a:lstStyle/>
          <a:p>
            <a:endParaRPr lang="pt-BR" b="0" i="0" dirty="0">
              <a:solidFill>
                <a:srgbClr val="00008B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5100" b="1" i="0" dirty="0">
                <a:solidFill>
                  <a:srgbClr val="00008B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Mesa-redonda 4  </a:t>
            </a:r>
          </a:p>
          <a:p>
            <a:r>
              <a:rPr lang="pt-BR" sz="5100" b="1" i="0" dirty="0">
                <a:solidFill>
                  <a:srgbClr val="00008B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Normas de referência Nacional das condições gerais para a prestação dos serviços de saneamento básico</a:t>
            </a:r>
          </a:p>
          <a:p>
            <a:endParaRPr lang="pt-BR" sz="3900" b="0" i="0" dirty="0">
              <a:solidFill>
                <a:srgbClr val="00008B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900" b="0" i="0" dirty="0">
              <a:solidFill>
                <a:srgbClr val="00008B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900" b="0" i="0" dirty="0">
              <a:solidFill>
                <a:srgbClr val="00008B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Eng. Gustavo </a:t>
            </a:r>
            <a:r>
              <a:rPr lang="pt-BR" sz="38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Zarif</a:t>
            </a:r>
            <a:r>
              <a:rPr lang="pt-BR" sz="3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Frayha</a:t>
            </a:r>
            <a:endParaRPr lang="pt-BR" sz="38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Diretor de Regulação Técnica e Fiscalização dos Serviços de Saneamento Básico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Agência Reguladora de Serviços Públicos de São Paulo - ARSESP</a:t>
            </a:r>
          </a:p>
          <a:p>
            <a:endParaRPr lang="pt-BR" sz="3900" b="0" i="0" dirty="0">
              <a:solidFill>
                <a:srgbClr val="00008B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00008B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500" b="1" dirty="0">
                <a:solidFill>
                  <a:srgbClr val="00008B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Ribeirão Preto, 21 de Maio de 2024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2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3D026-17B7-224F-89A7-BE6C2982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602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b="1" dirty="0"/>
              <a:t>Porque a ANA publica Normas de Referências?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E0A5B7-8D55-1BB3-C127-C26617F26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726" y="1876803"/>
            <a:ext cx="8709074" cy="4694591"/>
          </a:xfrm>
        </p:spPr>
        <p:txBody>
          <a:bodyPr>
            <a:normAutofit/>
          </a:bodyPr>
          <a:lstStyle/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 Lei Federal nº 14.026/2020 que atualiza o marco do saneamento básico atribuiu à ANA competência para editar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normas de referência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NRs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) para a regulação dos serviços públicos de saneamento básico em território nacional.</a:t>
            </a:r>
          </a:p>
          <a:p>
            <a:pPr marL="914400" lvl="2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Art. 4º-A . A ANA instituirá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normas de referência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a regulação dos serviços públicos de saneamento básico por seus titulares e suas entidades reguladoras e fiscalizadoras, observadas as diretrizes para a função de regulação estabelecidas na Lei nº 11.445, de 5 de janeiro de 2007 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90C26C-9B7B-9097-F069-089C45DC9995}"/>
              </a:ext>
            </a:extLst>
          </p:cNvPr>
          <p:cNvSpPr txBox="1"/>
          <p:nvPr/>
        </p:nvSpPr>
        <p:spPr>
          <a:xfrm>
            <a:off x="162232" y="1666567"/>
            <a:ext cx="18473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endParaRPr lang="pt-BR" sz="3200" dirty="0"/>
          </a:p>
        </p:txBody>
      </p:sp>
      <p:pic>
        <p:nvPicPr>
          <p:cNvPr id="5" name="Picture 2" descr="http://3.bp.blogspot.com/-oTp4aB3Sloo/T5I_sq7Tb4I/AAAAAAAABG8/K7eodFYnyAs/s1600/01vestselinhoconsultorio25102010.jpg">
            <a:hlinkClick r:id="rId2"/>
            <a:extLst>
              <a:ext uri="{FF2B5EF4-FFF2-40B4-BE49-F238E27FC236}">
                <a16:creationId xmlns:a16="http://schemas.microsoft.com/office/drawing/2014/main" id="{4971D812-0FB1-7A6E-3BF6-B3C3D6C21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43" y="2533107"/>
            <a:ext cx="2372149" cy="20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36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C3BCA2E-04B1-BD45-CF18-9B8E861F9457}"/>
              </a:ext>
            </a:extLst>
          </p:cNvPr>
          <p:cNvSpPr txBox="1">
            <a:spLocks/>
          </p:cNvSpPr>
          <p:nvPr/>
        </p:nvSpPr>
        <p:spPr>
          <a:xfrm>
            <a:off x="838200" y="455819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3600" b="1" dirty="0"/>
              <a:t>Qual o propósito das Normas de Referências?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DF1951E-B2C7-DDE2-5EEF-7B039B8398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796129"/>
            <a:ext cx="10975258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Definir regras claras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: os contratos firmados entre os municípios pequenos e grandes e as prestadoras de serviço de saneamento básico deverão trazer princípios e parâmetros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uniformizados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 pelas </a:t>
            </a:r>
            <a:r>
              <a:rPr lang="pt-B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NRs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 para todo o Brasil;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Uniformização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 dos contratos: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conferir segurança jurídica aos contratos;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Qualidade do serviço prestado: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uniformizar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e sistematizar a forma de análise e uso de indicadores de desempenho;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Clareza nos papéis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: garantir uma governança mínima para as entidades reguladoras.</a:t>
            </a:r>
          </a:p>
        </p:txBody>
      </p:sp>
    </p:spTree>
    <p:extLst>
      <p:ext uri="{BB962C8B-B14F-4D97-AF65-F5344CB8AC3E}">
        <p14:creationId xmlns:p14="http://schemas.microsoft.com/office/powerpoint/2010/main" val="360981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3390D-67E2-6D10-F8E8-2C914CFD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O que está previsto: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B81946-1DFE-BD98-353C-78230625DB5B}"/>
              </a:ext>
            </a:extLst>
          </p:cNvPr>
          <p:cNvSpPr txBox="1"/>
          <p:nvPr/>
        </p:nvSpPr>
        <p:spPr>
          <a:xfrm>
            <a:off x="838200" y="1502459"/>
            <a:ext cx="11353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Agenda Regulatória ANA 2022-2024 prevê 17 NR no tema saneamento: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8 publicadas;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7 em andamento;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2 não iniciadas.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96E81E-395B-ABA8-403F-FD073F3208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10"/>
          <a:stretch/>
        </p:blipFill>
        <p:spPr>
          <a:xfrm>
            <a:off x="6096000" y="2292255"/>
            <a:ext cx="5625281" cy="85540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944BD5A-737F-5F40-15E1-B797055430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1" r="3588" b="7246"/>
          <a:stretch/>
        </p:blipFill>
        <p:spPr>
          <a:xfrm>
            <a:off x="5877847" y="3147661"/>
            <a:ext cx="6061586" cy="323125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28F3EF4-4894-F238-A8B1-B6B529BD260D}"/>
              </a:ext>
            </a:extLst>
          </p:cNvPr>
          <p:cNvSpPr txBox="1"/>
          <p:nvPr/>
        </p:nvSpPr>
        <p:spPr>
          <a:xfrm>
            <a:off x="781665" y="4432211"/>
            <a:ext cx="509618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Painel de acompanhamento</a:t>
            </a:r>
            <a:endParaRPr lang="pt-BR" sz="16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16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https://app.powerbi.com/view?r=eyJrIjoiZjJiOWEzNTYtMzM2Yy00YWJkLThkYWEtZTE5M2Y0YTJkYjJjIiwidCI6ImUwYmI0MDEyLTgxMGItNDY5YS04YjRkLTY2N2ZjZDFiYWY4OCJ9&amp;pageName=ReportSectionc691e601dd0799520599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5CA6C1-CD18-C410-097A-49886AB1DE8F}"/>
              </a:ext>
            </a:extLst>
          </p:cNvPr>
          <p:cNvSpPr txBox="1"/>
          <p:nvPr/>
        </p:nvSpPr>
        <p:spPr>
          <a:xfrm>
            <a:off x="235973" y="6738728"/>
            <a:ext cx="7859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https://www.gov.br/ana/pt-br/legislacao/resolucoes/resolucoes-regulatorias</a:t>
            </a:r>
            <a:endParaRPr lang="pt-BR" dirty="0"/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8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112CD-02CE-0567-F804-27F07D67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O que foi produzido até o momento: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5BE150-D152-1FF4-6710-62F76478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1570"/>
            <a:ext cx="11019503" cy="5025204"/>
          </a:xfrm>
        </p:spPr>
        <p:txBody>
          <a:bodyPr>
            <a:norm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NR ANA n° 1: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dispõe sobre o regime, a estrutura e parâmetros de cobrança pela prestação  do Serviço Público de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Manejo de Resíduos Sólidos Urbanos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NR ANA n° 2: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dispõe sobre 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padronização dos aditivos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aos Contratos de Programa e de Concessão para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incorporação das metas de universalização de A&amp;E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NR ANA n° 3: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dispõe sobre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metodologia de indenização de investimentos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realizados e ainda não amortizados ou depreciados dos contratos de A&amp;E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NR ANA n° 4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estabelece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práticas de governança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aplicadas às entidades reguladoras infranacionais de saneamento básico, </a:t>
            </a:r>
          </a:p>
        </p:txBody>
      </p:sp>
    </p:spTree>
    <p:extLst>
      <p:ext uri="{BB962C8B-B14F-4D97-AF65-F5344CB8AC3E}">
        <p14:creationId xmlns:p14="http://schemas.microsoft.com/office/powerpoint/2010/main" val="140786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5BE150-D152-1FF4-6710-62F76478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647"/>
            <a:ext cx="11353800" cy="4890677"/>
          </a:xfrm>
        </p:spPr>
        <p:txBody>
          <a:bodyPr>
            <a:norm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NR ANA n° 5: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dispõe sobre 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matriz de riscos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 contratos de A&amp;E; 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NR ANA n° 6: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dispõe sobre 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modelos de regulação tarifária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dos serviços públicos de A&amp;E; 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NR ANA n° 7: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dispõe sobre as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condições gerais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 a prestação dos serviços públicos de limpeza urbana e de manejo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RSU;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NR ANA n° 8: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dispõe sobre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metas progressivas de universalização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A&amp;E.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E5B870-51DD-03F5-4374-C1F9DC6C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O que foi produzido até o momento:</a:t>
            </a:r>
          </a:p>
        </p:txBody>
      </p:sp>
    </p:spTree>
    <p:extLst>
      <p:ext uri="{BB962C8B-B14F-4D97-AF65-F5344CB8AC3E}">
        <p14:creationId xmlns:p14="http://schemas.microsoft.com/office/powerpoint/2010/main" val="7987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8EF50-EE4D-3DE0-CCA4-2138FDA82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Normas de Referência em elaboração: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573B44-4B7E-CBDD-46A6-83FF54A8D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326"/>
            <a:ext cx="10515600" cy="5294674"/>
          </a:xfrm>
        </p:spPr>
        <p:txBody>
          <a:bodyPr>
            <a:norm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Padrões e indicadores de qualidade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eficiência para os serviços de A&amp;E;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Condições gerais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prestação dos serviços de A&amp;E;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Modelos de regulação de drenagem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manejo de águas pluviais urbanas.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Estrutura tarifária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os serviços de A&amp;E;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Reajuste tarifário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os serviços de A&amp;E;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Matriz de riscos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contratos para os serviços de abastecimento de água e esgotamento sanitário;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Estabelecer procedimentos para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mediação e arbitragem.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10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3390D-67E2-6D10-F8E8-2C914CFD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Normas aguardando início: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60D327-9B7C-F923-2A20-46B43F6F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961" y="1421883"/>
            <a:ext cx="10515600" cy="2466156"/>
          </a:xfrm>
        </p:spPr>
        <p:txBody>
          <a:bodyPr>
            <a:norm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Padrões e indicadores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qualidade e eficiência e avaliação da eficiência e eficácia para serviços de manejo de RSU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Revisão tarifária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serviços de A&amp;E</a:t>
            </a:r>
          </a:p>
        </p:txBody>
      </p:sp>
    </p:spTree>
    <p:extLst>
      <p:ext uri="{BB962C8B-B14F-4D97-AF65-F5344CB8AC3E}">
        <p14:creationId xmlns:p14="http://schemas.microsoft.com/office/powerpoint/2010/main" val="3120955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036582-207B-8530-30B5-98DF853E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1709618"/>
            <a:ext cx="11353801" cy="51483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Condições gerais tanto para 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prestação de SLU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manejo de RSU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SLU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é prestado a toda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coletividade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varrição; capina e raspagem; roçada; poda; desobstrução e limpeza de bueiros, bocas de lobo;  limpeza e asseio de logradouros públicos; remoção de resíduos,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SMRSU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usuários específicos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coleta; transbordo; transporte; triagem (p/ reutilização ou reciclagem); tratamento e destinação final.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Fiscalização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acompanhamento, monitoramento, controle ou avaliação, p/ garantir o cumprimento do planejamento, contratos, normas e regulamentos editados pelo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titular e pela ERI.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CCA4561-8564-82D9-0425-ACF14000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49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Normas de Condições Gerais</a:t>
            </a:r>
            <a:br>
              <a:rPr lang="pt-BR" sz="4000" dirty="0"/>
            </a:br>
            <a:r>
              <a:rPr lang="pt-BR" sz="4000" b="1" dirty="0"/>
              <a:t>Resíduos Sólidos </a:t>
            </a:r>
            <a:r>
              <a:rPr lang="pt-BR" sz="2200" b="1" dirty="0"/>
              <a:t>(Resolução ANA N° 187/2024 – NR ANA N° 7)</a:t>
            </a:r>
            <a:br>
              <a:rPr lang="pt-BR" sz="2200" b="1" dirty="0"/>
            </a:b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1276675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C50C9-D704-3B4A-B264-D16694CD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Normas de Condições Gerais</a:t>
            </a:r>
            <a:br>
              <a:rPr lang="pt-BR" sz="3600" dirty="0"/>
            </a:br>
            <a:r>
              <a:rPr lang="pt-BR" sz="3600" b="1" dirty="0"/>
              <a:t>Água &amp; Esgotos </a:t>
            </a:r>
            <a:endParaRPr lang="pt-BR" sz="2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036582-207B-8530-30B5-98DF853E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825624"/>
            <a:ext cx="11531600" cy="51347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Em andamento; Consulta Pública n° 10/2023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(21/11/23 a 22/01/24)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Reforça os princípios legais para prestação dos serviços, por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universalização; eficiência e sustentabilidade econômica; qualidade; modicidade tarifária; controle social; sustentabilidade; </a:t>
            </a:r>
            <a:r>
              <a:rPr lang="pt-BR" sz="22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etc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Prevê conteúdo mínimo p/ normativos da ERI, por </a:t>
            </a:r>
            <a:r>
              <a:rPr lang="pt-BR" sz="26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</a:t>
            </a:r>
            <a:r>
              <a:rPr lang="pt-BR" sz="2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</a:p>
          <a:p>
            <a:pPr marL="182563" marR="0" lvl="0" indent="-18256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</a:t>
            </a:r>
            <a:r>
              <a:rPr kumimoji="0" lang="pt-BR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cadastro e classificação dos usuários; cobrança; faturamento; infrações e sanções;              interrupções; loteamentos, condomínios; medição;  medidas de segurança, de contingência e de emergência, inclusive racionamento; padrões de atendimento ao público mecanismos de participação; prazos; recomposição de pavimentos; requisitos operacionais e de manutenção dos sistemas; responsabilidades do prestador e dos usuários; sistemas alternativos de saneamento; etc.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endParaRPr lang="pt-BR" sz="19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C50C9-D704-3B4A-B264-D16694CD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Normas de Condições Gerais</a:t>
            </a:r>
            <a:br>
              <a:rPr lang="pt-BR" sz="3600" dirty="0"/>
            </a:br>
            <a:r>
              <a:rPr lang="pt-BR" sz="3600" b="1" dirty="0"/>
              <a:t>Drenagem e Manejo de Águas Pluviais </a:t>
            </a:r>
            <a:endParaRPr lang="pt-BR" sz="2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036582-207B-8530-30B5-98DF853E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85227" cy="4879975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(Em andamento; Tomada de subsídios n° 001/2024 de 05/04 a 06/05/24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definição das atividades da prestação dos serviços de DMAPU. 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Componentes sugeridos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drenagem urbana; transporte de águas pluviais urbanas; formas de amortecimento ( detenção, retenção, infiltração); tratamento (decantação e biorremediação); disposição final em corpos hídricos; infraestrutura verde.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Atividades sugeridas: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planejamento; execução de obras; operação e manutenção; administração; regulação (fiscalização e normatização); serviços complementares (monitoramento hidrológico, sistema de alerta, elaboração de planos e ações de prevenção e controle de inundações).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Previstas Normas de Referência específicas tratando 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padrões de qualidade dos serviços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financiamento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da drenagem.</a:t>
            </a:r>
          </a:p>
        </p:txBody>
      </p:sp>
    </p:spTree>
    <p:extLst>
      <p:ext uri="{BB962C8B-B14F-4D97-AF65-F5344CB8AC3E}">
        <p14:creationId xmlns:p14="http://schemas.microsoft.com/office/powerpoint/2010/main" val="34654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CA1DC-45E8-C5A6-A1A4-480685FF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03B266-6DC7-2A66-F02F-373AB5FE1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53760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Arial" panose="020B0604020202020204" pitchFamily="34" charset="0"/>
              </a:rPr>
              <a:t>...”Mas o Tejo não é mais belo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Arial" panose="020B0604020202020204" pitchFamily="34" charset="0"/>
              </a:rPr>
              <a:t>que o rio que corre pela minha aldeia,</a:t>
            </a:r>
            <a:br>
              <a:rPr lang="pt-BR" altLang="pt-BR" sz="3200" dirty="0">
                <a:latin typeface="Arial" panose="020B0604020202020204" pitchFamily="34" charset="0"/>
              </a:rPr>
            </a:br>
            <a:r>
              <a:rPr lang="pt-BR" altLang="pt-BR" sz="3200" dirty="0">
                <a:latin typeface="Arial" panose="020B0604020202020204" pitchFamily="34" charset="0"/>
              </a:rPr>
              <a:t>Porque o Tejo não é o rio que corre pela minha aldeia”.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</a:rPr>
              <a:t>Fernando Pessoa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Arial" panose="020B0604020202020204" pitchFamily="34" charset="0"/>
              </a:rPr>
              <a:t>“Canta tua aldeia e serás universal”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</a:rPr>
              <a:t>Léon Tolstói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3200" dirty="0">
                <a:latin typeface="Arial" panose="020B0604020202020204" pitchFamily="34" charset="0"/>
              </a:rPr>
              <a:t>Antes de entrar no tema da mesa, peço licença pra cantar um pouco da minha aldeia, Poços de Caldas, por </a:t>
            </a:r>
            <a:r>
              <a:rPr lang="pt-BR" altLang="pt-B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três razões:</a:t>
            </a:r>
            <a:br>
              <a:rPr lang="pt-BR" altLang="pt-BR" sz="32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4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3390D-67E2-6D10-F8E8-2C914CFD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Principais Desafios na Implementação das </a:t>
            </a:r>
            <a:r>
              <a:rPr lang="pt-BR" sz="3600" b="1" dirty="0" err="1"/>
              <a:t>NRs</a:t>
            </a:r>
            <a:endParaRPr lang="pt-BR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60D327-9B7C-F923-2A20-46B43F6F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080" y="1325563"/>
            <a:ext cx="11772000" cy="5177472"/>
          </a:xfr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142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Burocracia: Novelo de Normativos já existentes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142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“cultura” legal acumulada ao longo de muitas décadas no Brasil, resultou*, dentre outros instrumentos, em: 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142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14.823 Leis Federais;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142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11.935 Decretos Federais;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142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204 Leis Complementares;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142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1.208 Medidas Provisórias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142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 e mais incontáveis Instruções Normativas, Portarias, Resoluções, etc.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1422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 além de centenas de milhares de leis, decretos, Deliberações de Agências e demais instrumentos estaduais e municipais similares. 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2000" dirty="0">
                <a:solidFill>
                  <a:srgbClr val="142236"/>
                </a:solidFill>
                <a:latin typeface="Arial"/>
              </a:rPr>
              <a:t>* Até 29/02/2024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1422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2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7846E4-05BD-BC61-E990-C1143865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341" y="10484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altLang="pt-BR" sz="2000" dirty="0">
                <a:solidFill>
                  <a:prstClr val="black"/>
                </a:solidFill>
                <a:latin typeface="Arial" panose="020B0604020202020204" pitchFamily="34" charset="0"/>
              </a:rPr>
              <a:t>Novelo de Normativos Federais* do Saneamento Básico, que os gestores precisam estar capacitados, com os quais o Novo Marco Regulatório tem interfaces...</a:t>
            </a:r>
          </a:p>
          <a:p>
            <a:endParaRPr lang="pt-BR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052AAD5-A2BA-9BA3-E926-64FD10FF808D}"/>
              </a:ext>
            </a:extLst>
          </p:cNvPr>
          <p:cNvSpPr txBox="1">
            <a:spLocks/>
          </p:cNvSpPr>
          <p:nvPr/>
        </p:nvSpPr>
        <p:spPr>
          <a:xfrm>
            <a:off x="939148" y="884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3600" b="1" dirty="0"/>
              <a:t>Principais Desafios na Implementação das </a:t>
            </a:r>
            <a:r>
              <a:rPr lang="pt-BR" sz="3600" b="1" dirty="0" err="1"/>
              <a:t>NRs</a:t>
            </a:r>
            <a:endParaRPr lang="pt-BR" sz="36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F23D582-ED40-8E35-0A9C-75A952A143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82" b="3877"/>
          <a:stretch/>
        </p:blipFill>
        <p:spPr>
          <a:xfrm>
            <a:off x="1101590" y="1823558"/>
            <a:ext cx="9980334" cy="49459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5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2FCA0-4576-FF5B-5DB0-4D828FC4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Principais Desafios na Implementação das </a:t>
            </a:r>
            <a:r>
              <a:rPr lang="pt-BR" sz="3600" b="1" dirty="0" err="1"/>
              <a:t>NRs</a:t>
            </a:r>
            <a:endParaRPr lang="pt-BR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378B7A-6953-17B5-952E-AE80ED644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901181"/>
          </a:xfrm>
        </p:spPr>
        <p:txBody>
          <a:bodyPr>
            <a:normAutofit/>
          </a:bodyPr>
          <a:lstStyle/>
          <a:p>
            <a:r>
              <a:rPr lang="pt-B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lang="pt-BR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t-B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das Normas;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Municípios precisam definir as Agências Reguladoras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qualificadas,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que podem ser estaduais, intermunicipais ou municipais;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As Agências Reguladoras precisam ter condições básicas: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independência e autonomia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administrativa, técnica, funcional e financeira (NR ANA n° 4) </a:t>
            </a:r>
            <a:endParaRPr lang="pt-BR" sz="2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As Agências precisam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comprovar a adoção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NRs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perante a ANA para que os municípios tenham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aos recursos federais;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 atuação das Agências está sujeita à fiscalização de órgão de controle, e da sociedade,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precisam atuar bem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663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22B1E1-287E-2CE0-703E-29C7BF3B3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Requer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gestores e quadro técnico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altamente qualificados diante da complexidade do desafio;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 equipe técnica precisa ser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multidisciplina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r em especial diante do novelo de leis e normativas existentes;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Necessidade de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união do setor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 saneamento para que a universalização seja atingida;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Necessidade de aporte de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recurso federal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significativo para pequenos municípios e subsídios da tarifa social;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Necessidade de soluções para o setor diante da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reforma tributária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4070B69-6E59-F64F-AB93-5616FF47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Principais Desafios na Implementação das </a:t>
            </a:r>
            <a:r>
              <a:rPr lang="pt-BR" sz="3600" b="1" dirty="0" err="1"/>
              <a:t>NRs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470267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7;p36">
            <a:extLst>
              <a:ext uri="{FF2B5EF4-FFF2-40B4-BE49-F238E27FC236}">
                <a16:creationId xmlns:a16="http://schemas.microsoft.com/office/drawing/2014/main" id="{1F4C5B96-727D-EDAA-6F46-F27CABD896DB}"/>
              </a:ext>
            </a:extLst>
          </p:cNvPr>
          <p:cNvSpPr txBox="1">
            <a:spLocks/>
          </p:cNvSpPr>
          <p:nvPr/>
        </p:nvSpPr>
        <p:spPr>
          <a:xfrm>
            <a:off x="679884" y="1329575"/>
            <a:ext cx="8788581" cy="1629016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5867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Obrigado pela atenção!</a:t>
            </a:r>
          </a:p>
        </p:txBody>
      </p:sp>
      <p:sp>
        <p:nvSpPr>
          <p:cNvPr id="5" name="Google Shape;338;p36">
            <a:extLst>
              <a:ext uri="{FF2B5EF4-FFF2-40B4-BE49-F238E27FC236}">
                <a16:creationId xmlns:a16="http://schemas.microsoft.com/office/drawing/2014/main" id="{4889A3EF-D9BE-0412-0D2A-4109A639BA67}"/>
              </a:ext>
            </a:extLst>
          </p:cNvPr>
          <p:cNvSpPr txBox="1">
            <a:spLocks/>
          </p:cNvSpPr>
          <p:nvPr/>
        </p:nvSpPr>
        <p:spPr>
          <a:xfrm>
            <a:off x="805126" y="2958591"/>
            <a:ext cx="7068751" cy="221377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Eng. Gustavo </a:t>
            </a:r>
            <a:r>
              <a:rPr lang="pt-BR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Zarif</a:t>
            </a:r>
            <a:r>
              <a:rPr lang="pt-BR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Frayha</a:t>
            </a:r>
            <a:endParaRPr lang="pt-BR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Diretor de Regulação Técnica e Fiscalização dos Serviços de Saneamento Básico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Agência Reguladora de Serviços Públicos de São Paulo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000" u="sng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3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DAB21-4F8C-71F6-6AFC-CC39B201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0945" cy="464869"/>
          </a:xfrm>
        </p:spPr>
        <p:txBody>
          <a:bodyPr>
            <a:normAutofit fontScale="90000"/>
          </a:bodyPr>
          <a:lstStyle/>
          <a:p>
            <a:r>
              <a:rPr lang="pt-BR" dirty="0"/>
              <a:t>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2C1148-AE5B-20D2-7F26-2EEDBB1EE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65" y="685444"/>
            <a:ext cx="8446477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6550AEB-787D-2FE8-F156-BFD03C7C3486}"/>
              </a:ext>
            </a:extLst>
          </p:cNvPr>
          <p:cNvSpPr txBox="1"/>
          <p:nvPr/>
        </p:nvSpPr>
        <p:spPr>
          <a:xfrm>
            <a:off x="159237" y="685444"/>
            <a:ext cx="762019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A </a:t>
            </a:r>
            <a:r>
              <a:rPr lang="en-US" altLang="pt-BR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Primeira</a:t>
            </a:r>
            <a:r>
              <a:rPr lang="en-US" altLang="pt-B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3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3200" dirty="0" err="1">
                <a:latin typeface="Arial" panose="020B0604020202020204" pitchFamily="34" charset="0"/>
              </a:rPr>
              <a:t>Poços</a:t>
            </a:r>
            <a:r>
              <a:rPr lang="en-US" altLang="pt-BR" sz="3200" dirty="0">
                <a:latin typeface="Arial" panose="020B0604020202020204" pitchFamily="34" charset="0"/>
              </a:rPr>
              <a:t> </a:t>
            </a:r>
            <a:r>
              <a:rPr lang="en-US" altLang="pt-BR" sz="3200" dirty="0" err="1">
                <a:latin typeface="Arial" panose="020B0604020202020204" pitchFamily="34" charset="0"/>
              </a:rPr>
              <a:t>tem</a:t>
            </a:r>
            <a:r>
              <a:rPr lang="en-US" altLang="pt-BR" sz="3200" dirty="0">
                <a:latin typeface="Arial" panose="020B0604020202020204" pitchFamily="34" charset="0"/>
              </a:rPr>
              <a:t> um </a:t>
            </a:r>
            <a:r>
              <a:rPr lang="en-US" altLang="pt-BR" sz="3200" dirty="0" err="1">
                <a:latin typeface="Arial" panose="020B0604020202020204" pitchFamily="34" charset="0"/>
              </a:rPr>
              <a:t>órgão</a:t>
            </a:r>
            <a:r>
              <a:rPr lang="en-US" altLang="pt-BR" sz="3200" dirty="0">
                <a:latin typeface="Arial" panose="020B0604020202020204" pitchFamily="34" charset="0"/>
              </a:rPr>
              <a:t> </a:t>
            </a:r>
            <a:r>
              <a:rPr lang="en-US" altLang="pt-BR" sz="3200" dirty="0" err="1">
                <a:latin typeface="Arial" panose="020B0604020202020204" pitchFamily="34" charset="0"/>
              </a:rPr>
              <a:t>público</a:t>
            </a:r>
            <a:r>
              <a:rPr lang="en-US" altLang="pt-BR" sz="3200" dirty="0">
                <a:latin typeface="Arial" panose="020B0604020202020204" pitchFamily="34" charset="0"/>
              </a:rPr>
              <a:t> que </a:t>
            </a:r>
            <a:r>
              <a:rPr lang="en-US" altLang="pt-BR" sz="3200" dirty="0" err="1">
                <a:latin typeface="Arial" panose="020B0604020202020204" pitchFamily="34" charset="0"/>
              </a:rPr>
              <a:t>há</a:t>
            </a:r>
            <a:r>
              <a:rPr lang="en-US" altLang="pt-BR" sz="3200" dirty="0">
                <a:latin typeface="Arial" panose="020B0604020202020204" pitchFamily="34" charset="0"/>
              </a:rPr>
              <a:t> 50 </a:t>
            </a:r>
            <a:r>
              <a:rPr lang="en-US" altLang="pt-BR" sz="3200" dirty="0" err="1">
                <a:latin typeface="Arial" panose="020B0604020202020204" pitchFamily="34" charset="0"/>
              </a:rPr>
              <a:t>anos</a:t>
            </a:r>
            <a:r>
              <a:rPr lang="en-US" altLang="pt-BR" sz="3200" dirty="0">
                <a:latin typeface="Arial" panose="020B0604020202020204" pitchFamily="34" charset="0"/>
              </a:rPr>
              <a:t> </a:t>
            </a:r>
            <a:r>
              <a:rPr lang="en-US" altLang="pt-BR" sz="3200" dirty="0" err="1">
                <a:latin typeface="Arial" panose="020B0604020202020204" pitchFamily="34" charset="0"/>
              </a:rPr>
              <a:t>enche</a:t>
            </a:r>
            <a:r>
              <a:rPr lang="en-US" altLang="pt-BR" sz="3200" dirty="0">
                <a:latin typeface="Arial" panose="020B0604020202020204" pitchFamily="34" charset="0"/>
              </a:rPr>
              <a:t> de </a:t>
            </a:r>
            <a:r>
              <a:rPr lang="en-US" altLang="pt-BR" sz="3200" dirty="0" err="1">
                <a:latin typeface="Arial" panose="020B0604020202020204" pitchFamily="34" charset="0"/>
              </a:rPr>
              <a:t>orgulho</a:t>
            </a:r>
            <a:r>
              <a:rPr lang="en-US" altLang="pt-BR" sz="3200" dirty="0">
                <a:latin typeface="Arial" panose="020B0604020202020204" pitchFamily="34" charset="0"/>
              </a:rPr>
              <a:t> </a:t>
            </a:r>
            <a:r>
              <a:rPr lang="en-US" altLang="pt-BR" sz="3200" dirty="0" err="1">
                <a:latin typeface="Arial" panose="020B0604020202020204" pitchFamily="34" charset="0"/>
              </a:rPr>
              <a:t>aquela</a:t>
            </a:r>
            <a:r>
              <a:rPr lang="en-US" altLang="pt-BR" sz="3200" dirty="0">
                <a:latin typeface="Arial" panose="020B0604020202020204" pitchFamily="34" charset="0"/>
              </a:rPr>
              <a:t> </a:t>
            </a:r>
            <a:r>
              <a:rPr lang="en-US" altLang="pt-BR" sz="3200" dirty="0" err="1">
                <a:latin typeface="Arial" panose="020B0604020202020204" pitchFamily="34" charset="0"/>
              </a:rPr>
              <a:t>cidade</a:t>
            </a:r>
            <a:r>
              <a:rPr lang="en-US" altLang="pt-BR" sz="3200" dirty="0">
                <a:latin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3200" dirty="0">
                <a:latin typeface="Arial" panose="020B0604020202020204" pitchFamily="34" charset="0"/>
              </a:rPr>
              <a:t>Que é Um </a:t>
            </a:r>
            <a:r>
              <a:rPr lang="en-US" altLang="pt-BR" sz="3200" dirty="0" err="1">
                <a:latin typeface="Arial" panose="020B0604020202020204" pitchFamily="34" charset="0"/>
              </a:rPr>
              <a:t>patrimônio</a:t>
            </a:r>
            <a:r>
              <a:rPr lang="en-US" altLang="pt-BR" sz="3200" dirty="0">
                <a:latin typeface="Arial" panose="020B0604020202020204" pitchFamily="34" charset="0"/>
              </a:rPr>
              <a:t> de </a:t>
            </a:r>
            <a:r>
              <a:rPr lang="en-US" altLang="pt-BR" sz="3200" dirty="0" err="1">
                <a:latin typeface="Arial" panose="020B0604020202020204" pitchFamily="34" charset="0"/>
              </a:rPr>
              <a:t>sua</a:t>
            </a:r>
            <a:r>
              <a:rPr lang="en-US" altLang="pt-BR" sz="3200" dirty="0">
                <a:latin typeface="Arial" panose="020B0604020202020204" pitchFamily="34" charset="0"/>
              </a:rPr>
              <a:t> </a:t>
            </a:r>
            <a:r>
              <a:rPr lang="en-US" altLang="pt-BR" sz="3200" dirty="0" err="1">
                <a:latin typeface="Arial" panose="020B0604020202020204" pitchFamily="34" charset="0"/>
              </a:rPr>
              <a:t>população</a:t>
            </a:r>
            <a:r>
              <a:rPr lang="en-US" altLang="pt-BR" sz="3200" dirty="0">
                <a:latin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3200" dirty="0">
                <a:latin typeface="Arial" panose="020B0604020202020204" pitchFamily="34" charset="0"/>
              </a:rPr>
              <a:t>Que é um dos </a:t>
            </a:r>
            <a:r>
              <a:rPr lang="en-US" altLang="pt-BR" sz="3200" b="1" dirty="0" err="1">
                <a:latin typeface="Arial" panose="020B0604020202020204" pitchFamily="34" charset="0"/>
              </a:rPr>
              <a:t>fundadores</a:t>
            </a:r>
            <a:r>
              <a:rPr lang="en-US" altLang="pt-BR" sz="3200" b="1" dirty="0">
                <a:latin typeface="Arial" panose="020B0604020202020204" pitchFamily="34" charset="0"/>
              </a:rPr>
              <a:t> da ASSEMAE</a:t>
            </a:r>
            <a:r>
              <a:rPr lang="en-US" altLang="pt-BR" sz="3200" dirty="0">
                <a:latin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3200" dirty="0">
                <a:latin typeface="Arial" panose="020B0604020202020204" pitchFamily="34" charset="0"/>
              </a:rPr>
              <a:t>Que é um dos </a:t>
            </a:r>
            <a:r>
              <a:rPr lang="en-US" altLang="pt-BR" sz="3200" dirty="0" err="1">
                <a:latin typeface="Arial" panose="020B0604020202020204" pitchFamily="34" charset="0"/>
              </a:rPr>
              <a:t>mais</a:t>
            </a:r>
            <a:r>
              <a:rPr lang="en-US" altLang="pt-BR" sz="3200" dirty="0">
                <a:latin typeface="Arial" panose="020B0604020202020204" pitchFamily="34" charset="0"/>
              </a:rPr>
              <a:t> </a:t>
            </a:r>
            <a:r>
              <a:rPr lang="en-US" altLang="pt-BR" sz="3200" dirty="0" err="1">
                <a:latin typeface="Arial" panose="020B0604020202020204" pitchFamily="34" charset="0"/>
              </a:rPr>
              <a:t>premiados</a:t>
            </a:r>
            <a:r>
              <a:rPr lang="en-US" altLang="pt-BR" sz="3200" dirty="0">
                <a:latin typeface="Arial" panose="020B0604020202020204" pitchFamily="34" charset="0"/>
              </a:rPr>
              <a:t> </a:t>
            </a:r>
            <a:r>
              <a:rPr lang="en-US" altLang="pt-BR" sz="3200" dirty="0" err="1">
                <a:latin typeface="Arial" panose="020B0604020202020204" pitchFamily="34" charset="0"/>
              </a:rPr>
              <a:t>órgãos</a:t>
            </a:r>
            <a:r>
              <a:rPr lang="en-US" altLang="pt-BR" sz="3200" dirty="0">
                <a:latin typeface="Arial" panose="020B0604020202020204" pitchFamily="34" charset="0"/>
              </a:rPr>
              <a:t> de </a:t>
            </a:r>
            <a:r>
              <a:rPr lang="en-US" altLang="pt-BR" sz="3200" dirty="0" err="1">
                <a:latin typeface="Arial" panose="020B0604020202020204" pitchFamily="34" charset="0"/>
              </a:rPr>
              <a:t>saneamento</a:t>
            </a:r>
            <a:r>
              <a:rPr lang="en-US" altLang="pt-BR" sz="3200" dirty="0">
                <a:latin typeface="Arial" panose="020B0604020202020204" pitchFamily="34" charset="0"/>
              </a:rPr>
              <a:t> do </a:t>
            </a:r>
            <a:r>
              <a:rPr lang="en-US" altLang="pt-BR" sz="3200" dirty="0" err="1">
                <a:latin typeface="Arial" panose="020B0604020202020204" pitchFamily="34" charset="0"/>
              </a:rPr>
              <a:t>Brasil</a:t>
            </a:r>
            <a:r>
              <a:rPr lang="en-US" altLang="pt-BR" sz="3200" dirty="0">
                <a:latin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3200" dirty="0">
                <a:latin typeface="Arial" panose="020B0604020202020204" pitchFamily="34" charset="0"/>
              </a:rPr>
              <a:t>E que </a:t>
            </a:r>
            <a:r>
              <a:rPr lang="en-US" altLang="pt-BR" sz="3200" dirty="0" err="1">
                <a:latin typeface="Arial" panose="020B0604020202020204" pitchFamily="34" charset="0"/>
              </a:rPr>
              <a:t>tem</a:t>
            </a:r>
            <a:r>
              <a:rPr lang="en-US" altLang="pt-BR" sz="3200" dirty="0">
                <a:latin typeface="Arial" panose="020B0604020202020204" pitchFamily="34" charset="0"/>
              </a:rPr>
              <a:t> </a:t>
            </a:r>
            <a:r>
              <a:rPr lang="en-US" altLang="pt-BR" sz="3200" dirty="0" err="1">
                <a:latin typeface="Arial" panose="020B0604020202020204" pitchFamily="34" charset="0"/>
              </a:rPr>
              <a:t>sido</a:t>
            </a:r>
            <a:r>
              <a:rPr lang="en-US" altLang="pt-BR" sz="3200" dirty="0">
                <a:latin typeface="Arial" panose="020B0604020202020204" pitchFamily="34" charset="0"/>
              </a:rPr>
              <a:t> o </a:t>
            </a:r>
            <a:r>
              <a:rPr lang="en-US" altLang="pt-BR" sz="3200" dirty="0" err="1">
                <a:latin typeface="Arial" panose="020B0604020202020204" pitchFamily="34" charset="0"/>
              </a:rPr>
              <a:t>mais</a:t>
            </a:r>
            <a:r>
              <a:rPr lang="en-US" altLang="pt-BR" sz="3200" dirty="0">
                <a:latin typeface="Arial" panose="020B0604020202020204" pitchFamily="34" charset="0"/>
              </a:rPr>
              <a:t> </a:t>
            </a:r>
            <a:r>
              <a:rPr lang="en-US" altLang="pt-BR" sz="3200" dirty="0" err="1">
                <a:latin typeface="Arial" panose="020B0604020202020204" pitchFamily="34" charset="0"/>
              </a:rPr>
              <a:t>querido</a:t>
            </a:r>
            <a:r>
              <a:rPr lang="en-US" altLang="pt-BR" sz="3200" dirty="0">
                <a:latin typeface="Arial" panose="020B0604020202020204" pitchFamily="34" charset="0"/>
              </a:rPr>
              <a:t> e </a:t>
            </a:r>
            <a:r>
              <a:rPr lang="en-US" altLang="pt-BR" sz="3200" dirty="0" err="1">
                <a:latin typeface="Arial" panose="020B0604020202020204" pitchFamily="34" charset="0"/>
              </a:rPr>
              <a:t>respeitado</a:t>
            </a:r>
            <a:r>
              <a:rPr lang="en-US" altLang="pt-BR" sz="3200" dirty="0">
                <a:latin typeface="Arial" panose="020B0604020202020204" pitchFamily="34" charset="0"/>
              </a:rPr>
              <a:t> </a:t>
            </a:r>
            <a:r>
              <a:rPr lang="en-US" altLang="pt-BR" sz="3200" dirty="0" err="1">
                <a:latin typeface="Arial" panose="020B0604020202020204" pitchFamily="34" charset="0"/>
              </a:rPr>
              <a:t>órgão</a:t>
            </a:r>
            <a:r>
              <a:rPr lang="en-US" altLang="pt-BR" sz="3200" dirty="0">
                <a:latin typeface="Arial" panose="020B0604020202020204" pitchFamily="34" charset="0"/>
              </a:rPr>
              <a:t> </a:t>
            </a:r>
            <a:r>
              <a:rPr lang="en-US" altLang="pt-BR" sz="3200" dirty="0" err="1">
                <a:latin typeface="Arial" panose="020B0604020202020204" pitchFamily="34" charset="0"/>
              </a:rPr>
              <a:t>público</a:t>
            </a:r>
            <a:r>
              <a:rPr lang="en-US" altLang="pt-BR" sz="3200" dirty="0">
                <a:latin typeface="Arial" panose="020B0604020202020204" pitchFamily="34" charset="0"/>
              </a:rPr>
              <a:t> da </a:t>
            </a:r>
            <a:r>
              <a:rPr lang="en-US" altLang="pt-BR" sz="3200" dirty="0" err="1">
                <a:latin typeface="Arial" panose="020B0604020202020204" pitchFamily="34" charset="0"/>
              </a:rPr>
              <a:t>cidade</a:t>
            </a:r>
            <a:r>
              <a:rPr lang="en-US" altLang="pt-BR" sz="3200" dirty="0">
                <a:latin typeface="Arial" panose="020B0604020202020204" pitchFamily="34" charset="0"/>
              </a:rPr>
              <a:t>:</a:t>
            </a:r>
            <a:endParaRPr lang="pt-BR" altLang="pt-BR" sz="320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EBCBC7-8FF7-91D3-25C0-1797BC46C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9433" y="2409792"/>
            <a:ext cx="4273903" cy="252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0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CA1DC-45E8-C5A6-A1A4-480685FF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03B266-6DC7-2A66-F02F-373AB5FE1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720" y="1253331"/>
            <a:ext cx="8133080" cy="43513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pt-BR" alt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A Segunda:</a:t>
            </a:r>
          </a:p>
          <a:p>
            <a:pPr>
              <a:spcBef>
                <a:spcPct val="0"/>
              </a:spcBef>
              <a:buNone/>
            </a:pPr>
            <a:endParaRPr lang="pt-BR" altLang="pt-BR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dirty="0">
                <a:latin typeface="Arial" panose="020B0604020202020204" pitchFamily="34" charset="0"/>
              </a:rPr>
              <a:t>Poços tem (talvez?) o mais importante time de futebol do planeta:</a:t>
            </a:r>
          </a:p>
          <a:p>
            <a:pPr>
              <a:spcBef>
                <a:spcPct val="0"/>
              </a:spcBef>
              <a:buNone/>
            </a:pPr>
            <a:endParaRPr lang="pt-BR" altLang="pt-BR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t-BR" altLang="pt-BR" dirty="0">
                <a:latin typeface="Arial" panose="020B0604020202020204" pitchFamily="34" charset="0"/>
              </a:rPr>
              <a:t>A  Associação Atlética Caldense, a “Veterana”: </a:t>
            </a:r>
          </a:p>
          <a:p>
            <a:pPr>
              <a:spcBef>
                <a:spcPct val="0"/>
              </a:spcBef>
              <a:buNone/>
            </a:pPr>
            <a:endParaRPr lang="pt-BR" altLang="pt-BR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pt-BR" altLang="pt-BR" dirty="0">
                <a:latin typeface="Arial" panose="020B0604020202020204" pitchFamily="34" charset="0"/>
              </a:rPr>
              <a:t>“Vitória, gloria ao Verdão, que vibra no coração de nossa Minas Gerais”</a:t>
            </a:r>
          </a:p>
          <a:p>
            <a:pPr>
              <a:spcBef>
                <a:spcPct val="0"/>
              </a:spcBef>
              <a:buNone/>
            </a:pPr>
            <a:endParaRPr lang="pt-BR" altLang="pt-BR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dirty="0">
              <a:latin typeface="Arial" panose="020B0604020202020204" pitchFamily="34" charset="0"/>
            </a:endParaRPr>
          </a:p>
        </p:txBody>
      </p:sp>
      <p:pic>
        <p:nvPicPr>
          <p:cNvPr id="4" name="Picture 2" descr="http://4.bp.blogspot.com/-_O_8mOZ69UU/UQiW2bqAXXI/AAAAAAAAAG0/YwuN4UtHyqc/s1600/AA+Caldense.png">
            <a:extLst>
              <a:ext uri="{FF2B5EF4-FFF2-40B4-BE49-F238E27FC236}">
                <a16:creationId xmlns:a16="http://schemas.microsoft.com/office/drawing/2014/main" id="{1AE12FE8-570E-074B-9FBB-6E2C7CFD2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1230" y="2263616"/>
            <a:ext cx="1873250" cy="252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859B9-DF7B-EC9C-7CE9-C282E80BB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C1874C-769D-9C5E-11EB-8F98EDAEC1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69" y="519906"/>
            <a:ext cx="5661003" cy="35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7EE2B14-DDEE-EAF2-6601-6292CCF71F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319" y="1690688"/>
            <a:ext cx="5501911" cy="358124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B50828F-82D7-C318-4CB7-34E9FA2E8457}"/>
              </a:ext>
            </a:extLst>
          </p:cNvPr>
          <p:cNvSpPr txBox="1"/>
          <p:nvPr/>
        </p:nvSpPr>
        <p:spPr>
          <a:xfrm>
            <a:off x="563880" y="5383987"/>
            <a:ext cx="11628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Seleção Brasileira de 1958, com o filho do Dondinho (Pelé) foi treinar com a Caldense, assimilou a tática do time e...</a:t>
            </a:r>
          </a:p>
        </p:txBody>
      </p:sp>
    </p:spTree>
    <p:extLst>
      <p:ext uri="{BB962C8B-B14F-4D97-AF65-F5344CB8AC3E}">
        <p14:creationId xmlns:p14="http://schemas.microsoft.com/office/powerpoint/2010/main" val="272675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DAB21-4F8C-71F6-6AFC-CC39B201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0945" cy="464869"/>
          </a:xfrm>
        </p:spPr>
        <p:txBody>
          <a:bodyPr>
            <a:normAutofit fontScale="90000"/>
          </a:bodyPr>
          <a:lstStyle/>
          <a:p>
            <a:r>
              <a:rPr lang="pt-BR" dirty="0"/>
              <a:t>.</a:t>
            </a:r>
          </a:p>
        </p:txBody>
      </p:sp>
      <p:pic>
        <p:nvPicPr>
          <p:cNvPr id="5" name="Picture 2" descr="http://upload.wikimedia.org/wikipedia/commons/1/11/Winning_brazilian_National_team_1958.jpg">
            <a:extLst>
              <a:ext uri="{FF2B5EF4-FFF2-40B4-BE49-F238E27FC236}">
                <a16:creationId xmlns:a16="http://schemas.microsoft.com/office/drawing/2014/main" id="{F67175AD-9840-868F-6072-12A13B846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05" y="365125"/>
            <a:ext cx="4245493" cy="283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2.bp.blogspot.com/_2kOZ2Snazjc/TKnqLRZq48I/AAAAAAAAAAk/8AtwK58TkDQ/s1600/mauro_trofeu%5B1%5D.jpg">
            <a:extLst>
              <a:ext uri="{FF2B5EF4-FFF2-40B4-BE49-F238E27FC236}">
                <a16:creationId xmlns:a16="http://schemas.microsoft.com/office/drawing/2014/main" id="{0FB03891-88B4-159F-76CD-35FCEB177E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200" y="1459678"/>
            <a:ext cx="2215319" cy="312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mlb-s2-p.mlstatic.com/vhs-brasil-tri-campeo-copa-70-raro-documentario-14261-MLB4250017504_052013-F.jpg">
            <a:extLst>
              <a:ext uri="{FF2B5EF4-FFF2-40B4-BE49-F238E27FC236}">
                <a16:creationId xmlns:a16="http://schemas.microsoft.com/office/drawing/2014/main" id="{82134ADC-07B0-5571-2E4B-0C23B7D9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438" y="2270761"/>
            <a:ext cx="2012728" cy="334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A23D990-9B5B-A9A5-5EE7-EB9B14564DAE}"/>
              </a:ext>
            </a:extLst>
          </p:cNvPr>
          <p:cNvSpPr txBox="1"/>
          <p:nvPr/>
        </p:nvSpPr>
        <p:spPr>
          <a:xfrm>
            <a:off x="1473200" y="5791200"/>
            <a:ext cx="8586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Campeões mundiais em 1958, 1962 e 1970....</a:t>
            </a:r>
          </a:p>
        </p:txBody>
      </p:sp>
    </p:spTree>
    <p:extLst>
      <p:ext uri="{BB962C8B-B14F-4D97-AF65-F5344CB8AC3E}">
        <p14:creationId xmlns:p14="http://schemas.microsoft.com/office/powerpoint/2010/main" val="9568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DAB21-4F8C-71F6-6AFC-CC39B201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0945" cy="464869"/>
          </a:xfrm>
        </p:spPr>
        <p:txBody>
          <a:bodyPr>
            <a:normAutofit fontScale="90000"/>
          </a:bodyPr>
          <a:lstStyle/>
          <a:p>
            <a:r>
              <a:rPr lang="pt-BR" dirty="0"/>
              <a:t>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2C1148-AE5B-20D2-7F26-2EEDBB1EE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http://3.bp.blogspot.com/-BbR7KG-vHLo/TcQRDw1RyLI/AAAAAAAABXY/_QJaKDgxOCs/s1600/Caldense+x+Sele%25C3%25A7%25C3%25A3o+Brasileira+1981.jpg">
            <a:extLst>
              <a:ext uri="{FF2B5EF4-FFF2-40B4-BE49-F238E27FC236}">
                <a16:creationId xmlns:a16="http://schemas.microsoft.com/office/drawing/2014/main" id="{8A0D7577-1881-49FA-DA08-772DAFC43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544" y="365125"/>
            <a:ext cx="10099365" cy="547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BA9ED24-03E7-958C-EF6F-6E907EA4348F}"/>
              </a:ext>
            </a:extLst>
          </p:cNvPr>
          <p:cNvSpPr txBox="1"/>
          <p:nvPr/>
        </p:nvSpPr>
        <p:spPr>
          <a:xfrm>
            <a:off x="2047766" y="5841305"/>
            <a:ext cx="8893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 podíamos ter sido campeões em 1982 se tivessem convocado o Casagrande...</a:t>
            </a:r>
          </a:p>
        </p:txBody>
      </p:sp>
    </p:spTree>
    <p:extLst>
      <p:ext uri="{BB962C8B-B14F-4D97-AF65-F5344CB8AC3E}">
        <p14:creationId xmlns:p14="http://schemas.microsoft.com/office/powerpoint/2010/main" val="10099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DAB21-4F8C-71F6-6AFC-CC39B201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0945" cy="464869"/>
          </a:xfrm>
        </p:spPr>
        <p:txBody>
          <a:bodyPr>
            <a:normAutofit fontScale="90000"/>
          </a:bodyPr>
          <a:lstStyle/>
          <a:p>
            <a:r>
              <a:rPr lang="pt-BR" dirty="0"/>
              <a:t>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2C1148-AE5B-20D2-7F26-2EEDBB1EE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1218504"/>
            <a:ext cx="10515600" cy="4351338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terceira: ........</a:t>
            </a:r>
          </a:p>
        </p:txBody>
      </p:sp>
      <p:pic>
        <p:nvPicPr>
          <p:cNvPr id="3074" name="Picture 2" descr="Prefeitura de Poços de Caldas">
            <a:extLst>
              <a:ext uri="{FF2B5EF4-FFF2-40B4-BE49-F238E27FC236}">
                <a16:creationId xmlns:a16="http://schemas.microsoft.com/office/drawing/2014/main" id="{BCFC3538-7EAA-0BF4-FB09-0334F4061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320" y="2138106"/>
            <a:ext cx="4182794" cy="31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09644BC-F31A-951D-E01A-9C532C1FEC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38106"/>
            <a:ext cx="4182794" cy="31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3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DAB21-4F8C-71F6-6AFC-CC39B201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0945" cy="464869"/>
          </a:xfrm>
        </p:spPr>
        <p:txBody>
          <a:bodyPr>
            <a:normAutofit fontScale="90000"/>
          </a:bodyPr>
          <a:lstStyle/>
          <a:p>
            <a:r>
              <a:rPr lang="pt-BR" dirty="0"/>
              <a:t>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2C1148-AE5B-20D2-7F26-2EEDBB1EE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6790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Isto posto, vamos à Apresentação....</a:t>
            </a:r>
          </a:p>
        </p:txBody>
      </p:sp>
    </p:spTree>
    <p:extLst>
      <p:ext uri="{BB962C8B-B14F-4D97-AF65-F5344CB8AC3E}">
        <p14:creationId xmlns:p14="http://schemas.microsoft.com/office/powerpoint/2010/main" val="31552367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D0643E408EAA4DBD32D8876130A154" ma:contentTypeVersion="18" ma:contentTypeDescription="Create a new document." ma:contentTypeScope="" ma:versionID="ab79387b040fc336afc61f5db5bb6ed7">
  <xsd:schema xmlns:xsd="http://www.w3.org/2001/XMLSchema" xmlns:xs="http://www.w3.org/2001/XMLSchema" xmlns:p="http://schemas.microsoft.com/office/2006/metadata/properties" xmlns:ns3="c5e68ae2-e4bf-4641-90b3-5c1e15a9442a" xmlns:ns4="9eec1770-c20c-493f-a2cc-207259e15192" targetNamespace="http://schemas.microsoft.com/office/2006/metadata/properties" ma:root="true" ma:fieldsID="210ab88aebd36c13d233c34d4f0aec9f" ns3:_="" ns4:_="">
    <xsd:import namespace="c5e68ae2-e4bf-4641-90b3-5c1e15a9442a"/>
    <xsd:import namespace="9eec1770-c20c-493f-a2cc-207259e151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68ae2-e4bf-4641-90b3-5c1e15a944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c1770-c20c-493f-a2cc-207259e151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5e68ae2-e4bf-4641-90b3-5c1e15a9442a" xsi:nil="true"/>
  </documentManagement>
</p:properties>
</file>

<file path=customXml/itemProps1.xml><?xml version="1.0" encoding="utf-8"?>
<ds:datastoreItem xmlns:ds="http://schemas.openxmlformats.org/officeDocument/2006/customXml" ds:itemID="{FFEFD2E0-A3A9-4AA5-AC58-B0ADF23DF7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1745CB-2963-4C88-8F2F-C6FB174E1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68ae2-e4bf-4641-90b3-5c1e15a9442a"/>
    <ds:schemaRef ds:uri="9eec1770-c20c-493f-a2cc-207259e15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A0AE61-4AEF-4953-A8ED-3BE1F1F0F2A4}">
  <ds:schemaRefs>
    <ds:schemaRef ds:uri="http://purl.org/dc/terms/"/>
    <ds:schemaRef ds:uri="http://schemas.openxmlformats.org/package/2006/metadata/core-properties"/>
    <ds:schemaRef ds:uri="9eec1770-c20c-493f-a2cc-207259e15192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c5e68ae2-e4bf-4641-90b3-5c1e15a9442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1580</Words>
  <Application>Microsoft Macintosh PowerPoint</Application>
  <PresentationFormat>Widescreen</PresentationFormat>
  <Paragraphs>134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.</vt:lpstr>
      <vt:lpstr>.</vt:lpstr>
      <vt:lpstr>.</vt:lpstr>
      <vt:lpstr>.</vt:lpstr>
      <vt:lpstr>.</vt:lpstr>
      <vt:lpstr>.</vt:lpstr>
      <vt:lpstr>.</vt:lpstr>
      <vt:lpstr>Porque a ANA publica Normas de Referências?</vt:lpstr>
      <vt:lpstr>Apresentação do PowerPoint</vt:lpstr>
      <vt:lpstr>O que está previsto:</vt:lpstr>
      <vt:lpstr>O que foi produzido até o momento:</vt:lpstr>
      <vt:lpstr>O que foi produzido até o momento:</vt:lpstr>
      <vt:lpstr>Normas de Referência em elaboração:</vt:lpstr>
      <vt:lpstr>Normas aguardando início:</vt:lpstr>
      <vt:lpstr>Normas de Condições Gerais Resíduos Sólidos (Resolução ANA N° 187/2024 – NR ANA N° 7) </vt:lpstr>
      <vt:lpstr>Normas de Condições Gerais Água &amp; Esgotos </vt:lpstr>
      <vt:lpstr>Normas de Condições Gerais Drenagem e Manejo de Águas Pluviais </vt:lpstr>
      <vt:lpstr>Principais Desafios na Implementação das NRs</vt:lpstr>
      <vt:lpstr>Apresentação do PowerPoint</vt:lpstr>
      <vt:lpstr>Principais Desafios na Implementação das NRs</vt:lpstr>
      <vt:lpstr>Principais Desafios na Implementação das NRs</vt:lpstr>
      <vt:lpstr>Apresentação do PowerPoint</vt:lpstr>
    </vt:vector>
  </TitlesOfParts>
  <Company>Senado Federal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Wagner Ulisses Barbosa da Silva</dc:creator>
  <cp:lastModifiedBy>Mateus Rocha</cp:lastModifiedBy>
  <cp:revision>9</cp:revision>
  <dcterms:created xsi:type="dcterms:W3CDTF">2024-04-23T16:23:12Z</dcterms:created>
  <dcterms:modified xsi:type="dcterms:W3CDTF">2024-05-24T12:46:57Z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0x0101007CD0643E408EAA4DBD32D8876130A154</vt:lpwstr>
  </property>
</Properties>
</file>